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9" r:id="rId11"/>
    <p:sldId id="271" r:id="rId12"/>
    <p:sldId id="272" r:id="rId13"/>
    <p:sldId id="273" r:id="rId14"/>
    <p:sldId id="275" r:id="rId15"/>
    <p:sldId id="278" r:id="rId16"/>
    <p:sldId id="277" r:id="rId17"/>
    <p:sldId id="279" r:id="rId18"/>
    <p:sldId id="281" r:id="rId19"/>
    <p:sldId id="284" r:id="rId20"/>
    <p:sldId id="283" r:id="rId21"/>
    <p:sldId id="282" r:id="rId22"/>
    <p:sldId id="286" r:id="rId23"/>
    <p:sldId id="280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  <a:effectLst>
              <a:outerShdw blurRad="50800" dist="50800" dir="5400000" algn="ctr" rotWithShape="0">
                <a:srgbClr val="000000">
                  <a:alpha val="99000"/>
                </a:srgbClr>
              </a:outerShdw>
            </a:effectLst>
          </c:spPr>
          <c:marker>
            <c:symbol val="circle"/>
            <c:size val="11"/>
            <c:spPr>
              <a:solidFill>
                <a:schemeClr val="bg2">
                  <a:lumMod val="50000"/>
                </a:schemeClr>
              </a:solidFill>
              <a:ln>
                <a:solidFill>
                  <a:srgbClr val="FF0000"/>
                </a:solidFill>
              </a:ln>
              <a:effectLst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"/>
              </a:sp3d>
            </c:spPr>
          </c:marker>
          <c:yVal>
            <c:numRef>
              <c:f>Sheet1!$A$1:$A$32</c:f>
              <c:numCache>
                <c:formatCode>"$"#,##0</c:formatCode>
                <c:ptCount val="32"/>
                <c:pt idx="0">
                  <c:v>126459415</c:v>
                </c:pt>
                <c:pt idx="1">
                  <c:v>122782300</c:v>
                </c:pt>
                <c:pt idx="2">
                  <c:v>122880556</c:v>
                </c:pt>
                <c:pt idx="3">
                  <c:v>132674418</c:v>
                </c:pt>
                <c:pt idx="4">
                  <c:v>126232381</c:v>
                </c:pt>
                <c:pt idx="5">
                  <c:v>128909255</c:v>
                </c:pt>
                <c:pt idx="6">
                  <c:v>133926931</c:v>
                </c:pt>
                <c:pt idx="7">
                  <c:v>137108465</c:v>
                </c:pt>
                <c:pt idx="8">
                  <c:v>119495156</c:v>
                </c:pt>
                <c:pt idx="9">
                  <c:v>139760991</c:v>
                </c:pt>
                <c:pt idx="10">
                  <c:v>121501687</c:v>
                </c:pt>
                <c:pt idx="11">
                  <c:v>130821731</c:v>
                </c:pt>
                <c:pt idx="12">
                  <c:v>125046726</c:v>
                </c:pt>
                <c:pt idx="13">
                  <c:v>124410274</c:v>
                </c:pt>
                <c:pt idx="14">
                  <c:v>145059116</c:v>
                </c:pt>
                <c:pt idx="15">
                  <c:v>137066615</c:v>
                </c:pt>
                <c:pt idx="16">
                  <c:v>128223327</c:v>
                </c:pt>
                <c:pt idx="17">
                  <c:v>129793214</c:v>
                </c:pt>
                <c:pt idx="18">
                  <c:v>129152344</c:v>
                </c:pt>
                <c:pt idx="19">
                  <c:v>124619237</c:v>
                </c:pt>
                <c:pt idx="20">
                  <c:v>123587284</c:v>
                </c:pt>
                <c:pt idx="21">
                  <c:v>126528737</c:v>
                </c:pt>
                <c:pt idx="22">
                  <c:v>126683041</c:v>
                </c:pt>
                <c:pt idx="23">
                  <c:v>146310669</c:v>
                </c:pt>
                <c:pt idx="24">
                  <c:v>124422811</c:v>
                </c:pt>
                <c:pt idx="25">
                  <c:v>123013848</c:v>
                </c:pt>
                <c:pt idx="26">
                  <c:v>125773319</c:v>
                </c:pt>
                <c:pt idx="27">
                  <c:v>136704125</c:v>
                </c:pt>
                <c:pt idx="28">
                  <c:v>122166337</c:v>
                </c:pt>
                <c:pt idx="29">
                  <c:v>134217722</c:v>
                </c:pt>
                <c:pt idx="30">
                  <c:v>135207913</c:v>
                </c:pt>
                <c:pt idx="31">
                  <c:v>109582233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304064"/>
        <c:axId val="47304640"/>
      </c:scatterChart>
      <c:valAx>
        <c:axId val="47304064"/>
        <c:scaling>
          <c:orientation val="minMax"/>
        </c:scaling>
        <c:delete val="0"/>
        <c:axPos val="b"/>
        <c:majorTickMark val="none"/>
        <c:minorTickMark val="none"/>
        <c:tickLblPos val="none"/>
        <c:crossAx val="47304640"/>
        <c:crosses val="autoZero"/>
        <c:crossBetween val="midCat"/>
      </c:valAx>
      <c:valAx>
        <c:axId val="47304640"/>
        <c:scaling>
          <c:orientation val="minMax"/>
          <c:max val="150000000"/>
          <c:min val="1000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Salary Cap</a:t>
                </a:r>
              </a:p>
            </c:rich>
          </c:tx>
          <c:layout/>
          <c:overlay val="0"/>
        </c:title>
        <c:numFmt formatCode="&quot;$&quot;#,##0" sourceLinked="1"/>
        <c:majorTickMark val="out"/>
        <c:minorTickMark val="none"/>
        <c:tickLblPos val="nextTo"/>
        <c:crossAx val="47304064"/>
        <c:crosses val="autoZero"/>
        <c:crossBetween val="midCat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E621B-2DE1-42E7-9633-D8B62A7C6F40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FDFD0-7DC3-4FAC-9B6B-49762248B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5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930AB9-8C17-4E41-99E3-A91EB07B8134}" type="datetime1">
              <a:rPr lang="en-US" smtClean="0"/>
              <a:t>5/31/2013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Copyright Jason Fitzgerald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888CB-4557-412D-BB0C-1CE2225100CD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Jason Fitzgerald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F6A879-0C0A-482F-B44E-EF0D51725DA8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Jason Fitzgerald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6FCA0B-DED3-41E0-B1B8-66AB4532594B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Copyright Jason Fitzgerald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17E53B-16D8-40D8-B79F-D78611BA3D45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Jason Fitzgerald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BA4CC8-2820-477C-854C-D260A270DD8A}" type="datetime1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Jason Fitzgerald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CBE70-8A7D-439D-B573-6D6BE2241A83}" type="datetime1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Jason Fitzgerald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B002E6-698A-4284-82EB-412D4E9AB706}" type="datetime1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Jason Fitzgerald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0A778B-B241-4A5C-99CA-21191BEBDFA3}" type="datetime1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Jason Fitzgerald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763B7F-9D0C-41FE-85B7-7DB6304CBAFC}" type="datetime1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Jason Fitzgerald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2760CD-AE37-4277-90F6-E0B2747E5FE4}" type="datetime1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Copyright Jason Fitzgerald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E678AF3-F893-451A-BAAC-5D7E26398019}" type="datetime1">
              <a:rPr lang="en-US" smtClean="0"/>
              <a:t>5/31/2013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Copyright Jason Fitzgerald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E1F52B-2858-4445-B6C8-D0E33DFC6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verthecap.com/" TargetMode="External"/><Relationship Id="rId2" Type="http://schemas.openxmlformats.org/officeDocument/2006/relationships/hyperlink" Target="mailto:Jason@overthecap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pages/Overthecapcom/557267810950212" TargetMode="External"/><Relationship Id="rId4" Type="http://schemas.openxmlformats.org/officeDocument/2006/relationships/hyperlink" Target="http://www.twitter.com/jason_ot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Caponomics</a:t>
            </a:r>
            <a:r>
              <a:rPr lang="en-US" dirty="0" smtClean="0"/>
              <a:t>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Salary Cap Basics</a:t>
            </a:r>
          </a:p>
          <a:p>
            <a:r>
              <a:rPr lang="en-US" dirty="0" smtClean="0"/>
              <a:t>Presented by Jason Fitzgerald</a:t>
            </a:r>
          </a:p>
          <a:p>
            <a:r>
              <a:rPr lang="en-US" dirty="0" smtClean="0"/>
              <a:t>May 29, 2013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275-5D34-48FF-AFE4-FC19CDD051B9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321"/>
    </mc:Choice>
    <mc:Fallback xmlns="">
      <p:transition spd="slow" advTm="12732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Failure to Meet Cash Minimums</a:t>
            </a:r>
          </a:p>
          <a:p>
            <a:pPr lvl="1"/>
            <a:r>
              <a:rPr lang="en-US" dirty="0" smtClean="0"/>
              <a:t>Payback players money owed </a:t>
            </a:r>
          </a:p>
          <a:p>
            <a:pPr lvl="1"/>
            <a:r>
              <a:rPr lang="en-US" dirty="0" smtClean="0"/>
              <a:t>No cap penalties</a:t>
            </a:r>
          </a:p>
          <a:p>
            <a:pPr lvl="1"/>
            <a:r>
              <a:rPr lang="en-US" dirty="0" smtClean="0"/>
              <a:t>No league fines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Spending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25C0-BFBB-4C4C-9EFC-3691FCCA9915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897"/>
    </mc:Choice>
    <mc:Fallback xmlns="">
      <p:transition spd="slow" advTm="15789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team will have cap adjusted up or down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Prior Year Carryover</a:t>
            </a:r>
          </a:p>
          <a:p>
            <a:pPr lvl="1"/>
            <a:r>
              <a:rPr lang="en-US" dirty="0" smtClean="0"/>
              <a:t>Cap dollars not spent in prior season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Adjustments</a:t>
            </a:r>
          </a:p>
          <a:p>
            <a:pPr lvl="1"/>
            <a:r>
              <a:rPr lang="en-US" dirty="0" smtClean="0"/>
              <a:t>Salary unpaid by counted on prior cap (LTBE)</a:t>
            </a:r>
          </a:p>
          <a:p>
            <a:pPr lvl="1"/>
            <a:r>
              <a:rPr lang="en-US" dirty="0" smtClean="0"/>
              <a:t>Salary paid but not counted on prior cap (NLTBE)</a:t>
            </a:r>
          </a:p>
          <a:p>
            <a:pPr lvl="1"/>
            <a:r>
              <a:rPr lang="en-US" dirty="0" smtClean="0"/>
              <a:t>Finalized Grievances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League Penalties</a:t>
            </a:r>
          </a:p>
          <a:p>
            <a:pPr lvl="1"/>
            <a:r>
              <a:rPr lang="en-US" dirty="0" smtClean="0"/>
              <a:t>Cap imposed fines by NFL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 Adjustments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68A0-6B49-4247-8EA4-18C6B6DCBBAB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503"/>
    </mc:Choice>
    <mc:Fallback xmlns="">
      <p:transition spd="slow" advTm="27750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 Adjustments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981200"/>
          <a:ext cx="7543800" cy="37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2013</a:t>
            </a:r>
            <a:r>
              <a:rPr kumimoji="0" lang="en-US" sz="27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Adjusted Team Salary Caps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EBF5-2D6C-476D-A385-9673CCB79F1B}" type="datetime1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97"/>
    </mc:Choice>
    <mc:Fallback xmlns="">
      <p:transition spd="slow" advTm="10009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Salary Cap is in effect 365 days a year</a:t>
            </a:r>
          </a:p>
          <a:p>
            <a:pPr lvl="1"/>
            <a:r>
              <a:rPr lang="en-US" dirty="0" smtClean="0"/>
              <a:t>Runs from start to finish of a League Year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Top 51 Rule limits contracts that count</a:t>
            </a:r>
          </a:p>
          <a:p>
            <a:pPr lvl="1"/>
            <a:r>
              <a:rPr lang="en-US" dirty="0" smtClean="0"/>
              <a:t>Runs from start of League Year to final cut date</a:t>
            </a:r>
          </a:p>
          <a:p>
            <a:pPr lvl="1"/>
            <a:r>
              <a:rPr lang="en-US" dirty="0" smtClean="0"/>
              <a:t>Only refers to Paragraph 5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Salary Cap Timelines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DDE5-0CAC-4A0F-A892-538067B8F3F1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652"/>
    </mc:Choice>
    <mc:Fallback xmlns="">
      <p:transition spd="slow" advTm="17965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Contract players</a:t>
            </a:r>
          </a:p>
          <a:p>
            <a:pPr lvl="1"/>
            <a:r>
              <a:rPr lang="en-US" dirty="0" smtClean="0"/>
              <a:t>Active Roster</a:t>
            </a:r>
          </a:p>
          <a:p>
            <a:pPr lvl="1"/>
            <a:r>
              <a:rPr lang="en-US" dirty="0" smtClean="0"/>
              <a:t>Injured Reserve</a:t>
            </a:r>
          </a:p>
          <a:p>
            <a:pPr lvl="1"/>
            <a:r>
              <a:rPr lang="en-US" dirty="0" smtClean="0"/>
              <a:t>Physically Unable to Perform (PUP)</a:t>
            </a:r>
          </a:p>
          <a:p>
            <a:pPr lvl="1"/>
            <a:r>
              <a:rPr lang="en-US" dirty="0" smtClean="0"/>
              <a:t>Practice Squad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Former players</a:t>
            </a:r>
          </a:p>
          <a:p>
            <a:pPr lvl="1"/>
            <a:r>
              <a:rPr lang="en-US" dirty="0" smtClean="0"/>
              <a:t>Acceleration from bonuses/Dead money</a:t>
            </a:r>
          </a:p>
          <a:p>
            <a:pPr lvl="1"/>
            <a:r>
              <a:rPr lang="en-US" dirty="0" smtClean="0"/>
              <a:t>Salary paid prior to release</a:t>
            </a:r>
          </a:p>
          <a:p>
            <a:pPr lvl="1"/>
            <a:r>
              <a:rPr lang="en-US" dirty="0" smtClean="0"/>
              <a:t>Guaranteed salary</a:t>
            </a:r>
          </a:p>
          <a:p>
            <a:pPr lvl="1"/>
            <a:r>
              <a:rPr lang="en-US" dirty="0" smtClean="0"/>
              <a:t>Grievances</a:t>
            </a:r>
          </a:p>
          <a:p>
            <a:pPr lvl="1"/>
            <a:r>
              <a:rPr lang="en-US" dirty="0" smtClean="0"/>
              <a:t>Injury Settlements</a:t>
            </a:r>
          </a:p>
          <a:p>
            <a:pPr lvl="1"/>
            <a:r>
              <a:rPr lang="en-US" dirty="0" smtClean="0"/>
              <a:t>Termination pay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Counts Towards the Cap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5EEF-2CC6-481E-8AF8-97594F0E887D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173"/>
    </mc:Choice>
    <mc:Fallback xmlns="">
      <p:transition spd="slow" advTm="9617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Contracted salary</a:t>
            </a:r>
          </a:p>
          <a:p>
            <a:r>
              <a:rPr lang="en-US" dirty="0" smtClean="0"/>
              <a:t>All prorated money</a:t>
            </a:r>
          </a:p>
          <a:p>
            <a:r>
              <a:rPr lang="en-US" dirty="0" smtClean="0"/>
              <a:t>LTBE incentives</a:t>
            </a:r>
          </a:p>
          <a:p>
            <a:r>
              <a:rPr lang="en-US" dirty="0" smtClean="0"/>
              <a:t>All offseason bonuses</a:t>
            </a:r>
          </a:p>
          <a:p>
            <a:r>
              <a:rPr lang="en-US" dirty="0" smtClean="0"/>
              <a:t>All tenders</a:t>
            </a:r>
          </a:p>
          <a:p>
            <a:r>
              <a:rPr lang="en-US" dirty="0" smtClean="0"/>
              <a:t>Dead money</a:t>
            </a:r>
          </a:p>
          <a:p>
            <a:r>
              <a:rPr lang="en-US" dirty="0" smtClean="0"/>
              <a:t>Termination pay</a:t>
            </a:r>
          </a:p>
          <a:p>
            <a:r>
              <a:rPr lang="en-US" dirty="0" smtClean="0"/>
              <a:t>Injury grievances &amp; settlements</a:t>
            </a:r>
          </a:p>
          <a:p>
            <a:r>
              <a:rPr lang="en-US" dirty="0" smtClean="0"/>
              <a:t>Injury protection (begins in 2016)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Counts on the Cap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75C7-0314-4C0B-8DEC-E996D2EF3278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87"/>
    </mc:Choice>
    <mc:Fallback xmlns="">
      <p:transition spd="slow" advTm="4188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Paragraph 5</a:t>
            </a:r>
          </a:p>
          <a:p>
            <a:pPr lvl="1"/>
            <a:r>
              <a:rPr lang="en-US" dirty="0" smtClean="0"/>
              <a:t>Paid for weekly in-season participation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Roster bonuses</a:t>
            </a:r>
          </a:p>
          <a:p>
            <a:pPr lvl="1"/>
            <a:r>
              <a:rPr lang="en-US" dirty="0" smtClean="0"/>
              <a:t>Paid for being a member of a team on a certain date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Reporting Bonus</a:t>
            </a:r>
          </a:p>
          <a:p>
            <a:pPr lvl="1"/>
            <a:r>
              <a:rPr lang="en-US" dirty="0" smtClean="0"/>
              <a:t>Paid for reporting to training camp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Workout Bonus</a:t>
            </a:r>
          </a:p>
          <a:p>
            <a:pPr lvl="1"/>
            <a:r>
              <a:rPr lang="en-US" dirty="0" smtClean="0"/>
              <a:t>Paid for completing voluntary offseason workouts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of a Contract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A884A-C576-40DD-9D1B-7A8C08FA0F63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48"/>
    </mc:Choice>
    <mc:Fallback xmlns="">
      <p:transition spd="slow" advTm="11474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Amounts treated as signing bonus</a:t>
            </a:r>
          </a:p>
          <a:p>
            <a:pPr lvl="1"/>
            <a:r>
              <a:rPr lang="en-US" dirty="0" smtClean="0"/>
              <a:t>Prorated over lesser of life of contract or 5 years </a:t>
            </a:r>
          </a:p>
          <a:p>
            <a:pPr lvl="1"/>
            <a:r>
              <a:rPr lang="en-US" dirty="0" smtClean="0"/>
              <a:t>Includes option bonus, salary advance, guaranteed offseason bonus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Incentives</a:t>
            </a:r>
          </a:p>
          <a:p>
            <a:pPr lvl="1"/>
            <a:r>
              <a:rPr lang="en-US" dirty="0" smtClean="0"/>
              <a:t>LTBE- Counts towards salary cap</a:t>
            </a:r>
          </a:p>
          <a:p>
            <a:pPr lvl="1"/>
            <a:r>
              <a:rPr lang="en-US" dirty="0" smtClean="0"/>
              <a:t>NLTBE- Does not count towards salary cap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of a Contract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6F20-17EB-4B4D-8693-110BED944118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277"/>
    </mc:Choice>
    <mc:Fallback xmlns="">
      <p:transition spd="slow" advTm="15127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Salary paid to a player whose contract is no longer active with team</a:t>
            </a:r>
          </a:p>
          <a:p>
            <a:pPr lvl="1"/>
            <a:r>
              <a:rPr lang="en-US" dirty="0" smtClean="0"/>
              <a:t>Acceleration of prorated money</a:t>
            </a:r>
          </a:p>
          <a:p>
            <a:pPr lvl="1"/>
            <a:r>
              <a:rPr lang="en-US" dirty="0" smtClean="0"/>
              <a:t>Salary paid to player prior to release or trade</a:t>
            </a:r>
          </a:p>
          <a:p>
            <a:pPr lvl="1"/>
            <a:r>
              <a:rPr lang="en-US" dirty="0" smtClean="0"/>
              <a:t>Guaranteed salary owed to player after release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Money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6C67-3D0C-4ABB-984B-72B4654408E6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416"/>
    </mc:Choice>
    <mc:Fallback xmlns="">
      <p:transition spd="slow" advTm="14741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Salary paid to released veterans</a:t>
            </a:r>
          </a:p>
          <a:p>
            <a:pPr lvl="1"/>
            <a:r>
              <a:rPr lang="en-US" dirty="0" smtClean="0"/>
              <a:t>Only available once in career</a:t>
            </a:r>
          </a:p>
          <a:p>
            <a:pPr lvl="1"/>
            <a:r>
              <a:rPr lang="en-US" dirty="0" smtClean="0"/>
              <a:t>Balance of P5 if on roster in week 1</a:t>
            </a:r>
          </a:p>
          <a:p>
            <a:pPr lvl="1"/>
            <a:r>
              <a:rPr lang="en-US" dirty="0" smtClean="0"/>
              <a:t>25% of unpaid P5 if signed after week 1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Termination Pay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BDD4-A96C-4B72-B7BD-DCA113CAA85D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278"/>
    </mc:Choice>
    <mc:Fallback xmlns="">
      <p:transition spd="slow" advTm="15327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amount of accounting dollars each team is allocated to spend in a season on their roster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Salary Cap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20CE-CA8B-4E34-BA07-904E138CA8EE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103"/>
    </mc:Choice>
    <mc:Fallback xmlns="">
      <p:transition spd="slow" advTm="7810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Claim filed against team for improper release</a:t>
            </a:r>
          </a:p>
          <a:p>
            <a:pPr lvl="1"/>
            <a:r>
              <a:rPr lang="en-US" dirty="0" smtClean="0"/>
              <a:t>40% of amount counts on cap</a:t>
            </a:r>
          </a:p>
          <a:p>
            <a:pPr lvl="1"/>
            <a:r>
              <a:rPr lang="en-US" dirty="0" smtClean="0"/>
              <a:t>Settled thru arbitration or negotiation</a:t>
            </a:r>
          </a:p>
          <a:p>
            <a:pPr lvl="1"/>
            <a:r>
              <a:rPr lang="en-US" dirty="0" smtClean="0"/>
              <a:t>Adjustment made to following year cap based on actual award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Injury Grievance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D58-6782-4F2C-9303-278ED0665604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48"/>
    </mc:Choice>
    <mc:Fallback xmlns="">
      <p:transition spd="slow" advTm="12324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Compensation for injury suffered while under contract</a:t>
            </a:r>
          </a:p>
          <a:p>
            <a:pPr lvl="1"/>
            <a:r>
              <a:rPr lang="en-US" dirty="0" smtClean="0"/>
              <a:t>Equal to weeks injury will keep player on sideline</a:t>
            </a:r>
          </a:p>
          <a:p>
            <a:pPr lvl="1"/>
            <a:r>
              <a:rPr lang="en-US" dirty="0" smtClean="0"/>
              <a:t>Relieves team of injury grievance responsibility</a:t>
            </a:r>
          </a:p>
          <a:p>
            <a:pPr lvl="1"/>
            <a:r>
              <a:rPr lang="en-US" dirty="0" smtClean="0"/>
              <a:t>Limits ability to re-sign with team</a:t>
            </a:r>
          </a:p>
          <a:p>
            <a:pPr lvl="2"/>
            <a:r>
              <a:rPr lang="en-US" dirty="0" smtClean="0"/>
              <a:t>Must wait 6 weeks plus length of settlement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Injury Settlement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54F2-D405-4C13-AD79-69A968B91213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2410"/>
    </mc:Choice>
    <mc:Fallback xmlns="">
      <p:transition spd="slow" advTm="18241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Salary paid for injury that prevents play in year(s) following injury</a:t>
            </a:r>
          </a:p>
          <a:p>
            <a:endParaRPr lang="en-US" dirty="0" smtClean="0"/>
          </a:p>
          <a:p>
            <a:r>
              <a:rPr lang="en-US" dirty="0" smtClean="0"/>
              <a:t>Equals lesser of 50% of P5 salary or $1.05 million in first injury year</a:t>
            </a:r>
          </a:p>
          <a:p>
            <a:pPr lvl="1"/>
            <a:r>
              <a:rPr lang="en-US" dirty="0" smtClean="0"/>
              <a:t>Limit grows by $50,000 every other year</a:t>
            </a:r>
          </a:p>
          <a:p>
            <a:endParaRPr lang="en-US" dirty="0" smtClean="0"/>
          </a:p>
          <a:p>
            <a:r>
              <a:rPr lang="en-US" dirty="0" smtClean="0"/>
              <a:t>Equals lesser of 30% of P5 salary or $500,000 in second injury year</a:t>
            </a:r>
          </a:p>
          <a:p>
            <a:pPr lvl="1"/>
            <a:r>
              <a:rPr lang="en-US" dirty="0" smtClean="0"/>
              <a:t>Limit grows by $25,000 every 3 years</a:t>
            </a:r>
          </a:p>
          <a:p>
            <a:endParaRPr lang="en-US" dirty="0" smtClean="0"/>
          </a:p>
          <a:p>
            <a:r>
              <a:rPr lang="en-US" dirty="0" smtClean="0"/>
              <a:t>Only available once in career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Injury Protection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4860-746A-4836-8BB5-572608A3E93A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570"/>
    </mc:Choice>
    <mc:Fallback xmlns="">
      <p:transition spd="slow" advTm="11357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Postseason Pay</a:t>
            </a:r>
          </a:p>
          <a:p>
            <a:r>
              <a:rPr lang="en-US" dirty="0" smtClean="0"/>
              <a:t>Preseason Pay</a:t>
            </a:r>
          </a:p>
          <a:p>
            <a:r>
              <a:rPr lang="en-US" dirty="0" smtClean="0"/>
              <a:t>Minimum Salary Benefit</a:t>
            </a:r>
          </a:p>
          <a:p>
            <a:r>
              <a:rPr lang="en-US" dirty="0" smtClean="0"/>
              <a:t>Severance Pay</a:t>
            </a:r>
          </a:p>
          <a:p>
            <a:r>
              <a:rPr lang="en-US" dirty="0" smtClean="0"/>
              <a:t>Performance Based Pay</a:t>
            </a:r>
          </a:p>
          <a:p>
            <a:r>
              <a:rPr lang="en-US" dirty="0" smtClean="0"/>
              <a:t>Exempt players</a:t>
            </a:r>
          </a:p>
          <a:p>
            <a:r>
              <a:rPr lang="en-US" dirty="0" smtClean="0"/>
              <a:t>Pension funding</a:t>
            </a:r>
          </a:p>
          <a:p>
            <a:r>
              <a:rPr lang="en-US" dirty="0" smtClean="0"/>
              <a:t>Moving expenses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Doesn’t Count on Cap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300A-210C-4F6B-AC71-360D45A8F6B8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59"/>
    </mc:Choice>
    <mc:Fallback xmlns="">
      <p:transition spd="slow" advTm="126659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E-mail: </a:t>
            </a:r>
            <a:r>
              <a:rPr lang="en-US" dirty="0" smtClean="0">
                <a:hlinkClick r:id="rId2"/>
              </a:rPr>
              <a:t>Jason@overthecap.com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Website:</a:t>
            </a:r>
            <a:r>
              <a:rPr lang="en-US" dirty="0" smtClean="0">
                <a:hlinkClick r:id="rId3"/>
              </a:rPr>
              <a:t> www.overthecap.com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Twitter: </a:t>
            </a:r>
            <a:r>
              <a:rPr lang="en-US" dirty="0" err="1" smtClean="0">
                <a:hlinkClick r:id="rId4"/>
              </a:rPr>
              <a:t>jason_OTC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Facebook</a:t>
            </a:r>
            <a:r>
              <a:rPr lang="en-US" dirty="0" smtClean="0"/>
              <a:t>: </a:t>
            </a:r>
            <a:r>
              <a:rPr lang="en-US" dirty="0" err="1" smtClean="0">
                <a:hlinkClick r:id="rId5"/>
              </a:rPr>
              <a:t>overthecap</a:t>
            </a:r>
            <a:r>
              <a:rPr lang="en-US" dirty="0" smtClean="0">
                <a:hlinkClick r:id="rId5"/>
              </a:rPr>
              <a:t> fan page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300A-210C-4F6B-AC71-360D45A8F6B8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325"/>
    </mc:Choice>
    <mc:Fallback xmlns="">
      <p:transition spd="slow" advTm="7632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“revenue buckets” are distributed</a:t>
            </a:r>
          </a:p>
          <a:p>
            <a:pPr lvl="1"/>
            <a:r>
              <a:rPr lang="en-US" dirty="0" smtClean="0"/>
              <a:t>League Media- 55%</a:t>
            </a:r>
          </a:p>
          <a:p>
            <a:pPr lvl="1"/>
            <a:r>
              <a:rPr lang="en-US" dirty="0" smtClean="0"/>
              <a:t>NFL Ventures- 45%</a:t>
            </a:r>
          </a:p>
          <a:p>
            <a:pPr lvl="1"/>
            <a:r>
              <a:rPr lang="en-US" dirty="0" smtClean="0"/>
              <a:t>Local Revenue- 40%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NFL receives credits for </a:t>
            </a:r>
          </a:p>
          <a:p>
            <a:pPr lvl="1"/>
            <a:r>
              <a:rPr lang="en-US" dirty="0" smtClean="0"/>
              <a:t>Joint Contribution- 47.5%</a:t>
            </a:r>
          </a:p>
          <a:p>
            <a:pPr lvl="1"/>
            <a:r>
              <a:rPr lang="en-US" dirty="0" smtClean="0"/>
              <a:t>Private Stadium Funding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amount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F6D6-0B20-4C65-B3CF-08729C629C9F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0051"/>
    </mc:Choice>
    <mc:Fallback xmlns="">
      <p:transition spd="slow" advTm="39005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costs can not be lower than 47% nor greater than 48.5% of projected revenues</a:t>
            </a:r>
          </a:p>
          <a:p>
            <a:endParaRPr lang="en-US" dirty="0" smtClean="0"/>
          </a:p>
          <a:p>
            <a:r>
              <a:rPr lang="en-US" dirty="0" smtClean="0"/>
              <a:t>Player costs can decrease to 46% after stadium credit application</a:t>
            </a:r>
          </a:p>
          <a:p>
            <a:endParaRPr lang="en-US" dirty="0" smtClean="0"/>
          </a:p>
          <a:p>
            <a:r>
              <a:rPr lang="en-US" dirty="0" smtClean="0"/>
              <a:t>Player costs are reduced by projected player benefits to determine </a:t>
            </a:r>
            <a:r>
              <a:rPr lang="en-US" dirty="0" err="1" smtClean="0"/>
              <a:t>leaguewide</a:t>
            </a:r>
            <a:r>
              <a:rPr lang="en-US" dirty="0" smtClean="0"/>
              <a:t> salary cap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Amount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89BE-7030-4F2A-92D5-84846AA89C8A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705"/>
    </mc:Choice>
    <mc:Fallback xmlns="">
      <p:transition spd="slow" advTm="15470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Inputs:</a:t>
            </a:r>
          </a:p>
          <a:p>
            <a:pPr lvl="1"/>
            <a:r>
              <a:rPr lang="en-US" dirty="0" smtClean="0"/>
              <a:t>League Media: $6,000,000,000</a:t>
            </a:r>
          </a:p>
          <a:p>
            <a:pPr lvl="1"/>
            <a:r>
              <a:rPr lang="en-US" dirty="0" smtClean="0"/>
              <a:t>NFL Ventures:  $2,000,000,000</a:t>
            </a:r>
          </a:p>
          <a:p>
            <a:pPr lvl="1"/>
            <a:r>
              <a:rPr lang="en-US" dirty="0" smtClean="0"/>
              <a:t>Local Revenue: $1,400,000,000</a:t>
            </a:r>
          </a:p>
          <a:p>
            <a:pPr lvl="1"/>
            <a:r>
              <a:rPr lang="en-US" dirty="0" smtClean="0"/>
              <a:t>Joint Contribution: $58,000,000</a:t>
            </a:r>
          </a:p>
          <a:p>
            <a:pPr lvl="1"/>
            <a:r>
              <a:rPr lang="en-US" dirty="0" smtClean="0"/>
              <a:t>Stadium Credit: $0</a:t>
            </a:r>
          </a:p>
          <a:p>
            <a:pPr lvl="1"/>
            <a:r>
              <a:rPr lang="en-US" dirty="0" smtClean="0"/>
              <a:t>Player Benefits: $740,000,000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Total Revenues: $9.4 billion</a:t>
            </a:r>
          </a:p>
          <a:p>
            <a:pPr lvl="1"/>
            <a:r>
              <a:rPr lang="en-US" dirty="0" smtClean="0"/>
              <a:t>Bands: Upper: $4.559 billion; Lower: $4.418 billion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Amount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7680-3DF7-42BD-85F7-74FAC92DC8C6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949"/>
    </mc:Choice>
    <mc:Fallback xmlns="">
      <p:transition spd="slow" advTm="9894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Player Cost Calculation:</a:t>
            </a:r>
          </a:p>
          <a:p>
            <a:pPr lvl="1"/>
            <a:r>
              <a:rPr lang="en-US" dirty="0" smtClean="0"/>
              <a:t>League Media: $6 billion x 0.55 = $3.3 billion</a:t>
            </a:r>
          </a:p>
          <a:p>
            <a:pPr lvl="1"/>
            <a:r>
              <a:rPr lang="en-US" dirty="0" smtClean="0"/>
              <a:t>NFL Ventures:  $2 billion x 0.45 = $900 million</a:t>
            </a:r>
          </a:p>
          <a:p>
            <a:pPr lvl="1"/>
            <a:r>
              <a:rPr lang="en-US" dirty="0" smtClean="0"/>
              <a:t>Local Revenue: $1.4 billion x 0.4 = $560 million</a:t>
            </a:r>
          </a:p>
          <a:p>
            <a:pPr lvl="1"/>
            <a:r>
              <a:rPr lang="en-US" dirty="0" smtClean="0"/>
              <a:t>Joint Cont.: $58 million x 0.475 = ($27.431 million)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Total Player Costs: $4,732,450,000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Cost is lower than upper band of $4,559,000,000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Per Club Total: $4.559 billion/32 = $142,468,750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Amount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DD97B-9B71-4594-AC25-503B5252E3DA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801"/>
    </mc:Choice>
    <mc:Fallback xmlns="">
      <p:transition spd="slow" advTm="7880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Salary Cap Calculation:</a:t>
            </a:r>
          </a:p>
          <a:p>
            <a:pPr lvl="1"/>
            <a:r>
              <a:rPr lang="en-US" dirty="0" smtClean="0"/>
              <a:t>Player Benefits: $740 million/32= $23.125 million</a:t>
            </a:r>
          </a:p>
          <a:p>
            <a:pPr lvl="1"/>
            <a:r>
              <a:rPr lang="en-US" dirty="0" smtClean="0"/>
              <a:t>Cap: $142,368,750- $23,125,000 = $119,343,750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Each team can spend $119,343,750 to play the game of football in the season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Amount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2A01C-AA60-4E67-9375-17F5289F5E56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264"/>
    </mc:Choice>
    <mc:Fallback xmlns="">
      <p:transition spd="slow" advTm="6826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salary cap spending floor. </a:t>
            </a:r>
          </a:p>
          <a:p>
            <a:endParaRPr lang="en-US" dirty="0" smtClean="0"/>
          </a:p>
          <a:p>
            <a:r>
              <a:rPr lang="en-US" dirty="0" smtClean="0"/>
              <a:t>Teams can be as far below the cap as wanted</a:t>
            </a:r>
          </a:p>
          <a:p>
            <a:pPr lvl="1"/>
            <a:r>
              <a:rPr lang="en-US" dirty="0" smtClean="0"/>
              <a:t>Eagles had $23 million in unused cap space in 2012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i="1" u="dbl" dirty="0" smtClean="0"/>
              <a:t>cash</a:t>
            </a:r>
            <a:r>
              <a:rPr lang="en-US" dirty="0" smtClean="0"/>
              <a:t> spending floors in the NFL</a:t>
            </a:r>
          </a:p>
          <a:p>
            <a:pPr lvl="1"/>
            <a:r>
              <a:rPr lang="en-US" dirty="0" smtClean="0"/>
              <a:t>League: 95% of 2013-16 &amp; 2017-20 salary caps </a:t>
            </a:r>
          </a:p>
          <a:p>
            <a:pPr lvl="1"/>
            <a:r>
              <a:rPr lang="en-US" dirty="0" smtClean="0"/>
              <a:t>Team: 89% of 2013-16 &amp; 2017-20 salary caps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Spending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D55C-6FFB-4A55-B088-7C66CA9D658F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2023"/>
    </mc:Choice>
    <mc:Fallback xmlns="">
      <p:transition spd="slow" advTm="23202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4 Year caps: $120, $130, $140, &amp; $150 million</a:t>
            </a:r>
          </a:p>
          <a:p>
            <a:endParaRPr lang="en-US" dirty="0" smtClean="0"/>
          </a:p>
          <a:p>
            <a:r>
              <a:rPr lang="en-US" dirty="0" err="1" smtClean="0"/>
              <a:t>Leaguewide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$540 million x 32 teams x 0.95= $164.416 billion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Team:</a:t>
            </a:r>
          </a:p>
          <a:p>
            <a:pPr lvl="1"/>
            <a:r>
              <a:rPr lang="en-US" dirty="0" smtClean="0"/>
              <a:t>$540 million x 0.89= $480.6 million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Spending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1CFD-B626-46AB-B535-B9D2AB910A26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Jason Fitzgerald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645"/>
    </mc:Choice>
    <mc:Fallback xmlns="">
      <p:transition spd="slow" advTm="41645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818</TotalTime>
  <Words>994</Words>
  <Application>Microsoft Office PowerPoint</Application>
  <PresentationFormat>On-screen Show (4:3)</PresentationFormat>
  <Paragraphs>328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Caponomics 101</vt:lpstr>
      <vt:lpstr>What Is the Salary Cap</vt:lpstr>
      <vt:lpstr>Determining the amount</vt:lpstr>
      <vt:lpstr>Determining the Amount</vt:lpstr>
      <vt:lpstr>Determining the Amount</vt:lpstr>
      <vt:lpstr>Determining the Amount</vt:lpstr>
      <vt:lpstr>Determining the Amount</vt:lpstr>
      <vt:lpstr>Minimum Spending</vt:lpstr>
      <vt:lpstr>Minimum Spending</vt:lpstr>
      <vt:lpstr>Minimum Spending</vt:lpstr>
      <vt:lpstr>Cap Adjustments</vt:lpstr>
      <vt:lpstr>Cap Adjustments</vt:lpstr>
      <vt:lpstr>Salary Cap Timelines</vt:lpstr>
      <vt:lpstr>Who Counts Towards the Cap</vt:lpstr>
      <vt:lpstr>What Counts on the Cap</vt:lpstr>
      <vt:lpstr>Components of a Contract</vt:lpstr>
      <vt:lpstr>Components of a Contract</vt:lpstr>
      <vt:lpstr>Dead Money</vt:lpstr>
      <vt:lpstr>Termination Pay</vt:lpstr>
      <vt:lpstr>Injury Grievance</vt:lpstr>
      <vt:lpstr>Injury Settlement</vt:lpstr>
      <vt:lpstr>Injury Protection</vt:lpstr>
      <vt:lpstr>What Doesn’t Count on Cap</vt:lpstr>
      <vt:lpstr>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Caponomics 101</dc:title>
  <dc:creator>Megan</dc:creator>
  <cp:lastModifiedBy>Jason Fitzgerald</cp:lastModifiedBy>
  <cp:revision>45</cp:revision>
  <dcterms:created xsi:type="dcterms:W3CDTF">2013-05-23T19:43:17Z</dcterms:created>
  <dcterms:modified xsi:type="dcterms:W3CDTF">2013-06-01T03:15:59Z</dcterms:modified>
</cp:coreProperties>
</file>