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8" r:id="rId3"/>
    <p:sldId id="259" r:id="rId4"/>
    <p:sldId id="262" r:id="rId5"/>
    <p:sldId id="260" r:id="rId6"/>
    <p:sldId id="263" r:id="rId7"/>
    <p:sldId id="265" r:id="rId8"/>
    <p:sldId id="271" r:id="rId9"/>
    <p:sldId id="272" r:id="rId10"/>
    <p:sldId id="288" r:id="rId11"/>
    <p:sldId id="273" r:id="rId12"/>
    <p:sldId id="307" r:id="rId13"/>
    <p:sldId id="266" r:id="rId14"/>
    <p:sldId id="267" r:id="rId15"/>
    <p:sldId id="269" r:id="rId16"/>
    <p:sldId id="298" r:id="rId17"/>
    <p:sldId id="299" r:id="rId18"/>
    <p:sldId id="300" r:id="rId19"/>
    <p:sldId id="301" r:id="rId20"/>
    <p:sldId id="302" r:id="rId21"/>
    <p:sldId id="275" r:id="rId22"/>
    <p:sldId id="290" r:id="rId23"/>
    <p:sldId id="291" r:id="rId24"/>
    <p:sldId id="293" r:id="rId25"/>
    <p:sldId id="294" r:id="rId26"/>
    <p:sldId id="295" r:id="rId27"/>
    <p:sldId id="296" r:id="rId28"/>
    <p:sldId id="297" r:id="rId29"/>
    <p:sldId id="303" r:id="rId30"/>
    <p:sldId id="304" r:id="rId31"/>
    <p:sldId id="305" r:id="rId32"/>
    <p:sldId id="30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31" autoAdjust="0"/>
    <p:restoredTop sz="94660"/>
  </p:normalViewPr>
  <p:slideViewPr>
    <p:cSldViewPr>
      <p:cViewPr varScale="1">
        <p:scale>
          <a:sx n="86" d="100"/>
          <a:sy n="86" d="100"/>
        </p:scale>
        <p:origin x="-13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FE621B-2DE1-42E7-9633-D8B62A7C6F40}" type="datetimeFigureOut">
              <a:rPr lang="en-US" smtClean="0"/>
              <a:pPr/>
              <a:t>6/17/2013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5FDFD0-7DC3-4FAC-9B6B-49762248B8ED}" type="slidenum">
              <a:rPr lang="en-US" smtClean="0"/>
              <a:pPr/>
              <a:t>‹#›</a:t>
            </a:fld>
            <a:endParaRPr lang="en-US"/>
          </a:p>
        </p:txBody>
      </p:sp>
    </p:spTree>
    <p:extLst>
      <p:ext uri="{BB962C8B-B14F-4D97-AF65-F5344CB8AC3E}">
        <p14:creationId xmlns:p14="http://schemas.microsoft.com/office/powerpoint/2010/main" xmlns="" val="401977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930AB9-8C17-4E41-99E3-A91EB07B8134}" type="datetime1">
              <a:rPr lang="en-US" smtClean="0"/>
              <a:pPr/>
              <a:t>6/17/2013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Copyright Jason Fitzgerald</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E1F52B-2858-4445-B6C8-D0E33DFC61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5888CB-4557-412D-BB0C-1CE2225100CD}" type="datetime1">
              <a:rPr lang="en-US" smtClean="0"/>
              <a:pPr/>
              <a:t>6/17/2013</a:t>
            </a:fld>
            <a:endParaRPr lang="en-US"/>
          </a:p>
        </p:txBody>
      </p:sp>
      <p:sp>
        <p:nvSpPr>
          <p:cNvPr id="5" name="Footer Placeholder 4"/>
          <p:cNvSpPr>
            <a:spLocks noGrp="1"/>
          </p:cNvSpPr>
          <p:nvPr>
            <p:ph type="ftr" sz="quarter" idx="11"/>
          </p:nvPr>
        </p:nvSpPr>
        <p:spPr/>
        <p:txBody>
          <a:bodyPr/>
          <a:lstStyle>
            <a:extLst/>
          </a:lstStyle>
          <a:p>
            <a:r>
              <a:rPr lang="en-US" smtClean="0"/>
              <a:t>Copyright Jason Fitzgerald</a:t>
            </a:r>
            <a:endParaRPr lang="en-US"/>
          </a:p>
        </p:txBody>
      </p:sp>
      <p:sp>
        <p:nvSpPr>
          <p:cNvPr id="6" name="Slide Number Placeholder 5"/>
          <p:cNvSpPr>
            <a:spLocks noGrp="1"/>
          </p:cNvSpPr>
          <p:nvPr>
            <p:ph type="sldNum" sz="quarter" idx="12"/>
          </p:nvPr>
        </p:nvSpPr>
        <p:spPr/>
        <p:txBody>
          <a:bodyPr/>
          <a:lstStyle>
            <a:extLst/>
          </a:lstStyle>
          <a:p>
            <a:fld id="{2CE1F52B-2858-4445-B6C8-D0E33DFC61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F6A879-0C0A-482F-B44E-EF0D51725DA8}" type="datetime1">
              <a:rPr lang="en-US" smtClean="0"/>
              <a:pPr/>
              <a:t>6/17/2013</a:t>
            </a:fld>
            <a:endParaRPr lang="en-US"/>
          </a:p>
        </p:txBody>
      </p:sp>
      <p:sp>
        <p:nvSpPr>
          <p:cNvPr id="5" name="Footer Placeholder 4"/>
          <p:cNvSpPr>
            <a:spLocks noGrp="1"/>
          </p:cNvSpPr>
          <p:nvPr>
            <p:ph type="ftr" sz="quarter" idx="11"/>
          </p:nvPr>
        </p:nvSpPr>
        <p:spPr/>
        <p:txBody>
          <a:bodyPr/>
          <a:lstStyle>
            <a:extLst/>
          </a:lstStyle>
          <a:p>
            <a:r>
              <a:rPr lang="en-US" smtClean="0"/>
              <a:t>Copyright Jason Fitzgerald</a:t>
            </a:r>
            <a:endParaRPr lang="en-US"/>
          </a:p>
        </p:txBody>
      </p:sp>
      <p:sp>
        <p:nvSpPr>
          <p:cNvPr id="6" name="Slide Number Placeholder 5"/>
          <p:cNvSpPr>
            <a:spLocks noGrp="1"/>
          </p:cNvSpPr>
          <p:nvPr>
            <p:ph type="sldNum" sz="quarter" idx="12"/>
          </p:nvPr>
        </p:nvSpPr>
        <p:spPr/>
        <p:txBody>
          <a:bodyPr/>
          <a:lstStyle>
            <a:extLst/>
          </a:lstStyle>
          <a:p>
            <a:fld id="{2CE1F52B-2858-4445-B6C8-D0E33DFC61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6FCA0B-DED3-41E0-B1B8-66AB4532594B}" type="datetime1">
              <a:rPr lang="en-US" smtClean="0"/>
              <a:pPr/>
              <a:t>6/17/2013</a:t>
            </a:fld>
            <a:endParaRPr lang="en-US"/>
          </a:p>
        </p:txBody>
      </p:sp>
      <p:sp>
        <p:nvSpPr>
          <p:cNvPr id="5" name="Footer Placeholder 4"/>
          <p:cNvSpPr>
            <a:spLocks noGrp="1"/>
          </p:cNvSpPr>
          <p:nvPr>
            <p:ph type="ftr" sz="quarter" idx="11"/>
          </p:nvPr>
        </p:nvSpPr>
        <p:spPr/>
        <p:txBody>
          <a:bodyPr/>
          <a:lstStyle>
            <a:extLst/>
          </a:lstStyle>
          <a:p>
            <a:r>
              <a:rPr lang="en-US" dirty="0" smtClean="0"/>
              <a:t>Copyright Jason Fitzgerald</a:t>
            </a:r>
            <a:endParaRPr lang="en-US" dirty="0"/>
          </a:p>
        </p:txBody>
      </p:sp>
      <p:sp>
        <p:nvSpPr>
          <p:cNvPr id="6" name="Slide Number Placeholder 5"/>
          <p:cNvSpPr>
            <a:spLocks noGrp="1"/>
          </p:cNvSpPr>
          <p:nvPr>
            <p:ph type="sldNum" sz="quarter" idx="12"/>
          </p:nvPr>
        </p:nvSpPr>
        <p:spPr/>
        <p:txBody>
          <a:bodyPr/>
          <a:lstStyle>
            <a:extLst/>
          </a:lstStyle>
          <a:p>
            <a:fld id="{2CE1F52B-2858-4445-B6C8-D0E33DFC610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217E53B-16D8-40D8-B79F-D78611BA3D45}" type="datetime1">
              <a:rPr lang="en-US" smtClean="0"/>
              <a:pPr/>
              <a:t>6/17/2013</a:t>
            </a:fld>
            <a:endParaRPr lang="en-US"/>
          </a:p>
        </p:txBody>
      </p:sp>
      <p:sp>
        <p:nvSpPr>
          <p:cNvPr id="5" name="Footer Placeholder 4"/>
          <p:cNvSpPr>
            <a:spLocks noGrp="1"/>
          </p:cNvSpPr>
          <p:nvPr>
            <p:ph type="ftr" sz="quarter" idx="11"/>
          </p:nvPr>
        </p:nvSpPr>
        <p:spPr/>
        <p:txBody>
          <a:bodyPr/>
          <a:lstStyle>
            <a:extLst/>
          </a:lstStyle>
          <a:p>
            <a:r>
              <a:rPr lang="en-US" smtClean="0"/>
              <a:t>Copyright Jason Fitzgerald</a:t>
            </a:r>
            <a:endParaRPr lang="en-US"/>
          </a:p>
        </p:txBody>
      </p:sp>
      <p:sp>
        <p:nvSpPr>
          <p:cNvPr id="6" name="Slide Number Placeholder 5"/>
          <p:cNvSpPr>
            <a:spLocks noGrp="1"/>
          </p:cNvSpPr>
          <p:nvPr>
            <p:ph type="sldNum" sz="quarter" idx="12"/>
          </p:nvPr>
        </p:nvSpPr>
        <p:spPr/>
        <p:txBody>
          <a:bodyPr/>
          <a:lstStyle>
            <a:extLst/>
          </a:lstStyle>
          <a:p>
            <a:fld id="{2CE1F52B-2858-4445-B6C8-D0E33DFC610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A4CC8-2820-477C-854C-D260A270DD8A}" type="datetime1">
              <a:rPr lang="en-US" smtClean="0"/>
              <a:pPr/>
              <a:t>6/17/2013</a:t>
            </a:fld>
            <a:endParaRPr lang="en-US"/>
          </a:p>
        </p:txBody>
      </p:sp>
      <p:sp>
        <p:nvSpPr>
          <p:cNvPr id="6" name="Footer Placeholder 5"/>
          <p:cNvSpPr>
            <a:spLocks noGrp="1"/>
          </p:cNvSpPr>
          <p:nvPr>
            <p:ph type="ftr" sz="quarter" idx="11"/>
          </p:nvPr>
        </p:nvSpPr>
        <p:spPr/>
        <p:txBody>
          <a:bodyPr/>
          <a:lstStyle>
            <a:extLst/>
          </a:lstStyle>
          <a:p>
            <a:r>
              <a:rPr lang="en-US" smtClean="0"/>
              <a:t>Copyright Jason Fitzgerald</a:t>
            </a:r>
            <a:endParaRPr lang="en-US"/>
          </a:p>
        </p:txBody>
      </p:sp>
      <p:sp>
        <p:nvSpPr>
          <p:cNvPr id="7" name="Slide Number Placeholder 6"/>
          <p:cNvSpPr>
            <a:spLocks noGrp="1"/>
          </p:cNvSpPr>
          <p:nvPr>
            <p:ph type="sldNum" sz="quarter" idx="12"/>
          </p:nvPr>
        </p:nvSpPr>
        <p:spPr/>
        <p:txBody>
          <a:bodyPr/>
          <a:lstStyle>
            <a:extLst/>
          </a:lstStyle>
          <a:p>
            <a:fld id="{2CE1F52B-2858-4445-B6C8-D0E33DFC610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8CBE70-8A7D-439D-B573-6D6BE2241A83}" type="datetime1">
              <a:rPr lang="en-US" smtClean="0"/>
              <a:pPr/>
              <a:t>6/17/2013</a:t>
            </a:fld>
            <a:endParaRPr lang="en-US"/>
          </a:p>
        </p:txBody>
      </p:sp>
      <p:sp>
        <p:nvSpPr>
          <p:cNvPr id="8" name="Footer Placeholder 7"/>
          <p:cNvSpPr>
            <a:spLocks noGrp="1"/>
          </p:cNvSpPr>
          <p:nvPr>
            <p:ph type="ftr" sz="quarter" idx="11"/>
          </p:nvPr>
        </p:nvSpPr>
        <p:spPr/>
        <p:txBody>
          <a:bodyPr/>
          <a:lstStyle>
            <a:extLst/>
          </a:lstStyle>
          <a:p>
            <a:r>
              <a:rPr lang="en-US" smtClean="0"/>
              <a:t>Copyright Jason Fitzgerald</a:t>
            </a:r>
            <a:endParaRPr lang="en-US"/>
          </a:p>
        </p:txBody>
      </p:sp>
      <p:sp>
        <p:nvSpPr>
          <p:cNvPr id="9" name="Slide Number Placeholder 8"/>
          <p:cNvSpPr>
            <a:spLocks noGrp="1"/>
          </p:cNvSpPr>
          <p:nvPr>
            <p:ph type="sldNum" sz="quarter" idx="12"/>
          </p:nvPr>
        </p:nvSpPr>
        <p:spPr/>
        <p:txBody>
          <a:bodyPr/>
          <a:lstStyle>
            <a:extLst/>
          </a:lstStyle>
          <a:p>
            <a:fld id="{2CE1F52B-2858-4445-B6C8-D0E33DFC61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CB002E6-698A-4284-82EB-412D4E9AB706}" type="datetime1">
              <a:rPr lang="en-US" smtClean="0"/>
              <a:pPr/>
              <a:t>6/17/2013</a:t>
            </a:fld>
            <a:endParaRPr lang="en-US"/>
          </a:p>
        </p:txBody>
      </p:sp>
      <p:sp>
        <p:nvSpPr>
          <p:cNvPr id="4" name="Footer Placeholder 3"/>
          <p:cNvSpPr>
            <a:spLocks noGrp="1"/>
          </p:cNvSpPr>
          <p:nvPr>
            <p:ph type="ftr" sz="quarter" idx="11"/>
          </p:nvPr>
        </p:nvSpPr>
        <p:spPr/>
        <p:txBody>
          <a:bodyPr/>
          <a:lstStyle>
            <a:extLst/>
          </a:lstStyle>
          <a:p>
            <a:r>
              <a:rPr lang="en-US" smtClean="0"/>
              <a:t>Copyright Jason Fitzgerald</a:t>
            </a:r>
            <a:endParaRPr lang="en-US"/>
          </a:p>
        </p:txBody>
      </p:sp>
      <p:sp>
        <p:nvSpPr>
          <p:cNvPr id="5" name="Slide Number Placeholder 4"/>
          <p:cNvSpPr>
            <a:spLocks noGrp="1"/>
          </p:cNvSpPr>
          <p:nvPr>
            <p:ph type="sldNum" sz="quarter" idx="12"/>
          </p:nvPr>
        </p:nvSpPr>
        <p:spPr/>
        <p:txBody>
          <a:bodyPr/>
          <a:lstStyle>
            <a:extLst/>
          </a:lstStyle>
          <a:p>
            <a:fld id="{2CE1F52B-2858-4445-B6C8-D0E33DFC610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0A778B-B241-4A5C-99CA-21191BEBDFA3}" type="datetime1">
              <a:rPr lang="en-US" smtClean="0"/>
              <a:pPr/>
              <a:t>6/17/2013</a:t>
            </a:fld>
            <a:endParaRPr lang="en-US"/>
          </a:p>
        </p:txBody>
      </p:sp>
      <p:sp>
        <p:nvSpPr>
          <p:cNvPr id="3" name="Footer Placeholder 2"/>
          <p:cNvSpPr>
            <a:spLocks noGrp="1"/>
          </p:cNvSpPr>
          <p:nvPr>
            <p:ph type="ftr" sz="quarter" idx="11"/>
          </p:nvPr>
        </p:nvSpPr>
        <p:spPr/>
        <p:txBody>
          <a:bodyPr/>
          <a:lstStyle>
            <a:extLst/>
          </a:lstStyle>
          <a:p>
            <a:r>
              <a:rPr lang="en-US" smtClean="0"/>
              <a:t>Copyright Jason Fitzgerald</a:t>
            </a:r>
            <a:endParaRPr lang="en-US"/>
          </a:p>
        </p:txBody>
      </p:sp>
      <p:sp>
        <p:nvSpPr>
          <p:cNvPr id="4" name="Slide Number Placeholder 3"/>
          <p:cNvSpPr>
            <a:spLocks noGrp="1"/>
          </p:cNvSpPr>
          <p:nvPr>
            <p:ph type="sldNum" sz="quarter" idx="12"/>
          </p:nvPr>
        </p:nvSpPr>
        <p:spPr/>
        <p:txBody>
          <a:bodyPr/>
          <a:lstStyle>
            <a:extLst/>
          </a:lstStyle>
          <a:p>
            <a:fld id="{2CE1F52B-2858-4445-B6C8-D0E33DFC61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6763B7F-9D0C-41FE-85B7-7DB6304CBAFC}" type="datetime1">
              <a:rPr lang="en-US" smtClean="0"/>
              <a:pPr/>
              <a:t>6/17/2013</a:t>
            </a:fld>
            <a:endParaRPr lang="en-US"/>
          </a:p>
        </p:txBody>
      </p:sp>
      <p:sp>
        <p:nvSpPr>
          <p:cNvPr id="6" name="Footer Placeholder 5"/>
          <p:cNvSpPr>
            <a:spLocks noGrp="1"/>
          </p:cNvSpPr>
          <p:nvPr>
            <p:ph type="ftr" sz="quarter" idx="11"/>
          </p:nvPr>
        </p:nvSpPr>
        <p:spPr/>
        <p:txBody>
          <a:bodyPr/>
          <a:lstStyle>
            <a:extLst/>
          </a:lstStyle>
          <a:p>
            <a:r>
              <a:rPr lang="en-US" smtClean="0"/>
              <a:t>Copyright Jason Fitzgerald</a:t>
            </a:r>
            <a:endParaRPr lang="en-US"/>
          </a:p>
        </p:txBody>
      </p:sp>
      <p:sp>
        <p:nvSpPr>
          <p:cNvPr id="7" name="Slide Number Placeholder 6"/>
          <p:cNvSpPr>
            <a:spLocks noGrp="1"/>
          </p:cNvSpPr>
          <p:nvPr>
            <p:ph type="sldNum" sz="quarter" idx="12"/>
          </p:nvPr>
        </p:nvSpPr>
        <p:spPr/>
        <p:txBody>
          <a:bodyPr/>
          <a:lstStyle>
            <a:extLst/>
          </a:lstStyle>
          <a:p>
            <a:fld id="{2CE1F52B-2858-4445-B6C8-D0E33DFC61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2760CD-AE37-4277-90F6-E0B2747E5FE4}" type="datetime1">
              <a:rPr lang="en-US" smtClean="0"/>
              <a:pPr/>
              <a:t>6/17/2013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Copyright Jason Fitzgerald</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E1F52B-2858-4445-B6C8-D0E33DFC610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E678AF3-F893-451A-BAAC-5D7E26398019}" type="datetime1">
              <a:rPr lang="en-US" smtClean="0"/>
              <a:pPr/>
              <a:t>6/17/2013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Copyright Jason Fitzgerald</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E1F52B-2858-4445-B6C8-D0E33DFC61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overthecap.com/" TargetMode="External"/><Relationship Id="rId2" Type="http://schemas.openxmlformats.org/officeDocument/2006/relationships/hyperlink" Target="mailto:Jason@overthecap.com" TargetMode="External"/><Relationship Id="rId1" Type="http://schemas.openxmlformats.org/officeDocument/2006/relationships/slideLayout" Target="../slideLayouts/slideLayout2.xml"/><Relationship Id="rId5" Type="http://schemas.openxmlformats.org/officeDocument/2006/relationships/hyperlink" Target="https://www.facebook.com/pages/Overthecapcom/557267810950212" TargetMode="External"/><Relationship Id="rId4" Type="http://schemas.openxmlformats.org/officeDocument/2006/relationships/hyperlink" Target="http://www.twitter.com/jason_ot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Caponomics</a:t>
            </a:r>
            <a:r>
              <a:rPr lang="en-US" dirty="0" smtClean="0"/>
              <a:t> 101</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Components of a Contract</a:t>
            </a:r>
          </a:p>
          <a:p>
            <a:r>
              <a:rPr lang="en-US" dirty="0" smtClean="0"/>
              <a:t>Presented by Jason Fitzgerald</a:t>
            </a:r>
          </a:p>
          <a:p>
            <a:r>
              <a:rPr lang="en-US" dirty="0" smtClean="0"/>
              <a:t>June 14, 2013</a:t>
            </a:r>
            <a:endParaRPr lang="en-US" dirty="0"/>
          </a:p>
        </p:txBody>
      </p:sp>
      <p:sp>
        <p:nvSpPr>
          <p:cNvPr id="4" name="Date Placeholder 3"/>
          <p:cNvSpPr>
            <a:spLocks noGrp="1"/>
          </p:cNvSpPr>
          <p:nvPr>
            <p:ph type="dt" sz="half" idx="10"/>
          </p:nvPr>
        </p:nvSpPr>
        <p:spPr/>
        <p:txBody>
          <a:bodyPr/>
          <a:lstStyle/>
          <a:p>
            <a:fld id="{235BF275-5D34-48FF-AFE4-FC19CDD051B9}"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89050"/>
    </mc:Choice>
    <mc:Fallback>
      <p:transition spd="slow" advTm="8905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Conditional Guarantees</a:t>
            </a:r>
            <a:endParaRPr lang="en-US" dirty="0"/>
          </a:p>
        </p:txBody>
      </p:sp>
      <p:sp>
        <p:nvSpPr>
          <p:cNvPr id="5" name="Date Placeholder 4"/>
          <p:cNvSpPr>
            <a:spLocks noGrp="1"/>
          </p:cNvSpPr>
          <p:nvPr>
            <p:ph type="dt" sz="half" idx="10"/>
          </p:nvPr>
        </p:nvSpPr>
        <p:spPr/>
        <p:txBody>
          <a:bodyPr/>
          <a:lstStyle/>
          <a:p>
            <a:fld id="{1C98EBF5-2D6C-476D-A385-9673CCB79F1B}" type="datetime1">
              <a:rPr lang="en-US" smtClean="0"/>
              <a:pPr/>
              <a:t>6/17/2013</a:t>
            </a:fld>
            <a:endParaRPr lang="en-US"/>
          </a:p>
        </p:txBody>
      </p:sp>
      <p:sp>
        <p:nvSpPr>
          <p:cNvPr id="6" name="Footer Placeholder 5"/>
          <p:cNvSpPr>
            <a:spLocks noGrp="1"/>
          </p:cNvSpPr>
          <p:nvPr>
            <p:ph type="ftr" sz="quarter" idx="11"/>
          </p:nvPr>
        </p:nvSpPr>
        <p:spPr/>
        <p:txBody>
          <a:bodyPr/>
          <a:lstStyle/>
          <a:p>
            <a:r>
              <a:rPr lang="en-US" smtClean="0"/>
              <a:t>Copyright Jason Fitzgerald</a:t>
            </a:r>
            <a:endParaRPr lang="en-US" dirty="0"/>
          </a:p>
        </p:txBody>
      </p:sp>
      <p:sp>
        <p:nvSpPr>
          <p:cNvPr id="9" name="Content Placeholder 8"/>
          <p:cNvSpPr>
            <a:spLocks noGrp="1"/>
          </p:cNvSpPr>
          <p:nvPr>
            <p:ph idx="1"/>
          </p:nvPr>
        </p:nvSpPr>
        <p:spPr/>
        <p:txBody>
          <a:bodyPr>
            <a:normAutofit fontScale="92500" lnSpcReduction="10000"/>
          </a:bodyPr>
          <a:lstStyle/>
          <a:p>
            <a:r>
              <a:rPr lang="en-US" dirty="0" smtClean="0"/>
              <a:t>Date</a:t>
            </a:r>
          </a:p>
          <a:p>
            <a:pPr lvl="1"/>
            <a:r>
              <a:rPr lang="en-US" dirty="0" smtClean="0"/>
              <a:t>Earned if player is on roster 3 days after Super Bowl</a:t>
            </a:r>
          </a:p>
          <a:p>
            <a:pPr lvl="1"/>
            <a:r>
              <a:rPr lang="en-US" dirty="0" smtClean="0"/>
              <a:t>Earned if player is on roster 5</a:t>
            </a:r>
            <a:r>
              <a:rPr lang="en-US" baseline="30000" dirty="0" smtClean="0"/>
              <a:t>th</a:t>
            </a:r>
            <a:r>
              <a:rPr lang="en-US" dirty="0" smtClean="0"/>
              <a:t> day of League Year</a:t>
            </a:r>
          </a:p>
          <a:p>
            <a:pPr lvl="1"/>
            <a:r>
              <a:rPr lang="en-US" dirty="0" smtClean="0"/>
              <a:t>Earned if player is on roster week 17 of preceding LY</a:t>
            </a:r>
          </a:p>
          <a:p>
            <a:pPr lvl="1"/>
            <a:endParaRPr lang="en-US" dirty="0" smtClean="0"/>
          </a:p>
          <a:p>
            <a:r>
              <a:rPr lang="en-US" dirty="0" smtClean="0"/>
              <a:t>Termination Pay</a:t>
            </a:r>
          </a:p>
          <a:p>
            <a:pPr lvl="1"/>
            <a:r>
              <a:rPr lang="en-US" dirty="0" smtClean="0"/>
              <a:t>Veterans on roster in week 1 have P5 guaranteed</a:t>
            </a:r>
          </a:p>
          <a:p>
            <a:pPr lvl="1"/>
            <a:r>
              <a:rPr lang="en-US" dirty="0" smtClean="0"/>
              <a:t>Veterans signed post week 1 have 25% P5 guaranteed</a:t>
            </a:r>
          </a:p>
          <a:p>
            <a:pPr lvl="1"/>
            <a:r>
              <a:rPr lang="en-US" dirty="0" smtClean="0"/>
              <a:t>Can only collect once in career</a:t>
            </a:r>
          </a:p>
          <a:p>
            <a:pPr lvl="1"/>
            <a:endParaRPr lang="en-US" dirty="0" smtClean="0"/>
          </a:p>
          <a:p>
            <a:r>
              <a:rPr lang="en-US" dirty="0" smtClean="0"/>
              <a:t>Injury Protection</a:t>
            </a:r>
          </a:p>
          <a:p>
            <a:pPr lvl="1"/>
            <a:r>
              <a:rPr lang="en-US" dirty="0" smtClean="0"/>
              <a:t>Salary protected if hurt during football activities</a:t>
            </a:r>
          </a:p>
          <a:p>
            <a:pPr lvl="1"/>
            <a:r>
              <a:rPr lang="en-US" dirty="0" smtClean="0"/>
              <a:t>Small P5 protection (50% to appx$1 mil) in future years</a:t>
            </a:r>
          </a:p>
        </p:txBody>
      </p:sp>
    </p:spTree>
  </p:cSld>
  <p:clrMapOvr>
    <a:masterClrMapping/>
  </p:clrMapOvr>
  <mc:AlternateContent xmlns:mc="http://schemas.openxmlformats.org/markup-compatibility/2006">
    <mc:Choice xmlns:p14="http://schemas.microsoft.com/office/powerpoint/2010/main" xmlns="" Requires="p14">
      <p:transition spd="slow" p14:dur="2000" advTm="336416"/>
    </mc:Choice>
    <mc:Fallback>
      <p:transition spd="slow" advTm="33641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No Offset Language</a:t>
            </a:r>
          </a:p>
          <a:p>
            <a:pPr lvl="1"/>
            <a:r>
              <a:rPr lang="en-US" dirty="0" smtClean="0"/>
              <a:t>Ability to collect salary from multiple teams</a:t>
            </a:r>
          </a:p>
          <a:p>
            <a:pPr lvl="1"/>
            <a:r>
              <a:rPr lang="en-US" dirty="0" smtClean="0"/>
              <a:t>Must be negotiated</a:t>
            </a:r>
          </a:p>
          <a:p>
            <a:pPr lvl="1"/>
            <a:r>
              <a:rPr lang="en-US" dirty="0" smtClean="0"/>
              <a:t>Common for top draft picks</a:t>
            </a:r>
          </a:p>
          <a:p>
            <a:pPr lvl="1"/>
            <a:r>
              <a:rPr lang="en-US" dirty="0" smtClean="0"/>
              <a:t>Can be used to attract/retain top line free agents </a:t>
            </a:r>
          </a:p>
          <a:p>
            <a:pPr lvl="1"/>
            <a:endParaRPr lang="en-US" dirty="0" smtClean="0"/>
          </a:p>
          <a:p>
            <a:r>
              <a:rPr lang="en-US" dirty="0" smtClean="0"/>
              <a:t>Offset example:</a:t>
            </a:r>
          </a:p>
          <a:p>
            <a:pPr lvl="1"/>
            <a:r>
              <a:rPr lang="en-US" dirty="0" smtClean="0"/>
              <a:t>Player with $10 million in guarantees is cut </a:t>
            </a:r>
          </a:p>
          <a:p>
            <a:pPr lvl="1"/>
            <a:r>
              <a:rPr lang="en-US" dirty="0" smtClean="0"/>
              <a:t>Player signs new contract worth $5 million </a:t>
            </a:r>
          </a:p>
          <a:p>
            <a:pPr lvl="1"/>
            <a:r>
              <a:rPr lang="en-US" dirty="0" smtClean="0"/>
              <a:t>Player earns $5 million from each team</a:t>
            </a:r>
          </a:p>
          <a:p>
            <a:pPr lvl="1"/>
            <a:endParaRPr lang="en-US" dirty="0" smtClean="0"/>
          </a:p>
          <a:p>
            <a:r>
              <a:rPr lang="en-US" dirty="0" smtClean="0"/>
              <a:t>No offset example:</a:t>
            </a:r>
          </a:p>
          <a:p>
            <a:pPr lvl="1"/>
            <a:r>
              <a:rPr lang="en-US" dirty="0" smtClean="0"/>
              <a:t>Player with $10 million in guarantees is cut </a:t>
            </a:r>
          </a:p>
          <a:p>
            <a:pPr lvl="1"/>
            <a:r>
              <a:rPr lang="en-US" dirty="0" smtClean="0"/>
              <a:t>Player signs new contract worth $5 million </a:t>
            </a:r>
          </a:p>
          <a:p>
            <a:pPr lvl="1"/>
            <a:r>
              <a:rPr lang="en-US" dirty="0" smtClean="0"/>
              <a:t>Player earns $10 million from old </a:t>
            </a:r>
            <a:r>
              <a:rPr lang="en-US" i="1" u="sng" dirty="0" smtClean="0"/>
              <a:t>AND</a:t>
            </a:r>
            <a:r>
              <a:rPr lang="en-US" dirty="0" smtClean="0"/>
              <a:t> $5 million from new team</a:t>
            </a:r>
          </a:p>
          <a:p>
            <a:pPr lvl="1"/>
            <a:endParaRPr lang="en-US" dirty="0" smtClean="0"/>
          </a:p>
          <a:p>
            <a:pPr>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Offset Language</a:t>
            </a:r>
            <a:endParaRPr lang="en-US" dirty="0"/>
          </a:p>
        </p:txBody>
      </p:sp>
      <p:sp>
        <p:nvSpPr>
          <p:cNvPr id="4" name="Date Placeholder 3"/>
          <p:cNvSpPr>
            <a:spLocks noGrp="1"/>
          </p:cNvSpPr>
          <p:nvPr>
            <p:ph type="dt" sz="half" idx="10"/>
          </p:nvPr>
        </p:nvSpPr>
        <p:spPr/>
        <p:txBody>
          <a:bodyPr/>
          <a:lstStyle/>
          <a:p>
            <a:fld id="{A537DDE5-0CAC-4A0F-A892-538067B8F3F1}"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238998"/>
    </mc:Choice>
    <mc:Fallback>
      <p:transition spd="slow" advTm="238998"/>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Salary in future increases or decreases from stated rate</a:t>
            </a:r>
          </a:p>
          <a:p>
            <a:pPr lvl="1"/>
            <a:r>
              <a:rPr lang="en-US" dirty="0" smtClean="0"/>
              <a:t>Can be tied to performance/awards</a:t>
            </a:r>
          </a:p>
          <a:p>
            <a:pPr lvl="1"/>
            <a:r>
              <a:rPr lang="en-US" dirty="0" smtClean="0"/>
              <a:t>Can be tied to workouts</a:t>
            </a:r>
          </a:p>
          <a:p>
            <a:pPr lvl="1"/>
            <a:r>
              <a:rPr lang="en-US" dirty="0" smtClean="0"/>
              <a:t>Can be tied to position played</a:t>
            </a:r>
          </a:p>
          <a:p>
            <a:pPr lvl="1"/>
            <a:r>
              <a:rPr lang="en-US" dirty="0" smtClean="0"/>
              <a:t>Proven Performance escalator for rookies</a:t>
            </a:r>
          </a:p>
          <a:p>
            <a:pPr lvl="1"/>
            <a:endParaRPr lang="en-US" dirty="0" smtClean="0"/>
          </a:p>
          <a:p>
            <a:r>
              <a:rPr lang="en-US" dirty="0" smtClean="0"/>
              <a:t>Escalators are not incentives</a:t>
            </a:r>
          </a:p>
          <a:p>
            <a:pPr lvl="1"/>
            <a:r>
              <a:rPr lang="en-US" dirty="0" smtClean="0"/>
              <a:t>Earning escalator does not mean payment</a:t>
            </a:r>
          </a:p>
          <a:p>
            <a:pPr lvl="1"/>
            <a:r>
              <a:rPr lang="en-US" dirty="0" smtClean="0"/>
              <a:t>Earning escalator means a chance to earn payment</a:t>
            </a:r>
          </a:p>
          <a:p>
            <a:pPr lvl="1"/>
            <a:r>
              <a:rPr lang="en-US" dirty="0" smtClean="0"/>
              <a:t>Earning escalator can often spur renegotiation or release</a:t>
            </a:r>
          </a:p>
          <a:p>
            <a:pPr lvl="1"/>
            <a:endParaRPr lang="en-US" dirty="0" smtClean="0"/>
          </a:p>
          <a:p>
            <a:r>
              <a:rPr lang="en-US" dirty="0" smtClean="0"/>
              <a:t>Escalators can be guaranteed once earned</a:t>
            </a:r>
          </a:p>
          <a:p>
            <a:pPr lvl="1"/>
            <a:endParaRPr lang="en-US" dirty="0" smtClean="0"/>
          </a:p>
          <a:p>
            <a:pPr lvl="1">
              <a:buNone/>
            </a:pPr>
            <a:endParaRPr lang="en-US" dirty="0" smtClean="0"/>
          </a:p>
          <a:p>
            <a:pPr lvl="1"/>
            <a:endParaRPr lang="en-US" dirty="0" smtClean="0"/>
          </a:p>
          <a:p>
            <a:pPr>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Salary Escalators/De-escalators</a:t>
            </a:r>
            <a:endParaRPr lang="en-US" dirty="0"/>
          </a:p>
        </p:txBody>
      </p:sp>
      <p:sp>
        <p:nvSpPr>
          <p:cNvPr id="4" name="Date Placeholder 3"/>
          <p:cNvSpPr>
            <a:spLocks noGrp="1"/>
          </p:cNvSpPr>
          <p:nvPr>
            <p:ph type="dt" sz="half" idx="10"/>
          </p:nvPr>
        </p:nvSpPr>
        <p:spPr/>
        <p:txBody>
          <a:bodyPr/>
          <a:lstStyle/>
          <a:p>
            <a:fld id="{A537DDE5-0CAC-4A0F-A892-538067B8F3F1}"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65667"/>
    </mc:Choice>
    <mc:Fallback>
      <p:transition spd="slow" advTm="16566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Helps keep veterans in the NFL</a:t>
            </a:r>
          </a:p>
          <a:p>
            <a:endParaRPr lang="en-US" dirty="0" smtClean="0"/>
          </a:p>
          <a:p>
            <a:r>
              <a:rPr lang="en-US" dirty="0" smtClean="0"/>
              <a:t>Reduces cap valuation of P5 to 2</a:t>
            </a:r>
            <a:r>
              <a:rPr lang="en-US" baseline="30000" dirty="0" smtClean="0"/>
              <a:t>nd</a:t>
            </a:r>
            <a:r>
              <a:rPr lang="en-US" dirty="0" smtClean="0"/>
              <a:t> year levels</a:t>
            </a:r>
          </a:p>
          <a:p>
            <a:pPr lvl="1"/>
            <a:r>
              <a:rPr lang="en-US" dirty="0" smtClean="0"/>
              <a:t>In 2013 $940,000 P5 = $555,000 cap charge</a:t>
            </a:r>
          </a:p>
          <a:p>
            <a:pPr lvl="1">
              <a:buNone/>
            </a:pPr>
            <a:endParaRPr lang="en-US" dirty="0" smtClean="0"/>
          </a:p>
          <a:p>
            <a:r>
              <a:rPr lang="en-US" dirty="0" smtClean="0"/>
              <a:t>Must comply with specific rules to qualify</a:t>
            </a:r>
          </a:p>
          <a:p>
            <a:pPr>
              <a:buNone/>
            </a:pPr>
            <a:endParaRPr lang="en-US" dirty="0" smtClean="0"/>
          </a:p>
          <a:p>
            <a:pPr lvl="1"/>
            <a:endParaRPr lang="en-US" dirty="0" smtClean="0"/>
          </a:p>
          <a:p>
            <a:pPr lvl="1"/>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Minimum Salary Benefit</a:t>
            </a:r>
            <a:endParaRPr lang="en-US" dirty="0"/>
          </a:p>
        </p:txBody>
      </p:sp>
      <p:sp>
        <p:nvSpPr>
          <p:cNvPr id="4" name="Date Placeholder 3"/>
          <p:cNvSpPr>
            <a:spLocks noGrp="1"/>
          </p:cNvSpPr>
          <p:nvPr>
            <p:ph type="dt" sz="half" idx="10"/>
          </p:nvPr>
        </p:nvSpPr>
        <p:spPr/>
        <p:txBody>
          <a:bodyPr/>
          <a:lstStyle/>
          <a:p>
            <a:fld id="{6B14D55C-6FFB-4A55-B088-7C66CA9D658F}"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40550"/>
    </mc:Choice>
    <mc:Fallback>
      <p:transition spd="slow" advTm="4055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Player must have at least 4 credited seasons</a:t>
            </a:r>
          </a:p>
          <a:p>
            <a:endParaRPr lang="en-US" dirty="0" smtClean="0"/>
          </a:p>
          <a:p>
            <a:r>
              <a:rPr lang="en-US" dirty="0" smtClean="0"/>
              <a:t>P5 can’t exceed CBA minimum</a:t>
            </a:r>
          </a:p>
          <a:p>
            <a:endParaRPr lang="en-US" dirty="0" smtClean="0"/>
          </a:p>
          <a:p>
            <a:r>
              <a:rPr lang="en-US" dirty="0" smtClean="0"/>
              <a:t>Must be no longer than 1 season</a:t>
            </a:r>
          </a:p>
          <a:p>
            <a:pPr lvl="1"/>
            <a:r>
              <a:rPr lang="en-US" dirty="0" smtClean="0"/>
              <a:t>No options for future years</a:t>
            </a:r>
          </a:p>
          <a:p>
            <a:pPr>
              <a:buNone/>
            </a:pPr>
            <a:endParaRPr lang="en-US" dirty="0" smtClean="0"/>
          </a:p>
          <a:p>
            <a:r>
              <a:rPr lang="en-US" dirty="0" smtClean="0"/>
              <a:t>Additional compensation no greater than</a:t>
            </a:r>
          </a:p>
          <a:p>
            <a:pPr lvl="1"/>
            <a:r>
              <a:rPr lang="en-US" dirty="0" smtClean="0"/>
              <a:t>$65,000 (2012-14)</a:t>
            </a:r>
          </a:p>
          <a:p>
            <a:pPr lvl="1"/>
            <a:r>
              <a:rPr lang="en-US" dirty="0" smtClean="0"/>
              <a:t>$80,000 (2015-17)</a:t>
            </a:r>
          </a:p>
          <a:p>
            <a:pPr lvl="1"/>
            <a:r>
              <a:rPr lang="en-US" dirty="0" smtClean="0"/>
              <a:t>$95,000 (2018-20)</a:t>
            </a:r>
          </a:p>
          <a:p>
            <a:pPr lvl="1"/>
            <a:r>
              <a:rPr lang="en-US" dirty="0" smtClean="0"/>
              <a:t>Includes money </a:t>
            </a:r>
            <a:r>
              <a:rPr lang="en-US" i="1" u="sng" dirty="0" smtClean="0"/>
              <a:t>earned from other teams</a:t>
            </a:r>
          </a:p>
          <a:p>
            <a:pPr lvl="1">
              <a:buNone/>
            </a:pPr>
            <a:endParaRPr lang="en-US" dirty="0" smtClean="0"/>
          </a:p>
          <a:p>
            <a:r>
              <a:rPr lang="en-US" dirty="0" smtClean="0"/>
              <a:t>Guarantees can not exceed salary of 2</a:t>
            </a:r>
            <a:r>
              <a:rPr lang="en-US" baseline="30000" dirty="0" smtClean="0"/>
              <a:t>nd</a:t>
            </a:r>
            <a:r>
              <a:rPr lang="en-US" dirty="0" smtClean="0"/>
              <a:t> year player</a:t>
            </a:r>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MSB Qualifiers</a:t>
            </a:r>
            <a:endParaRPr lang="en-US" dirty="0"/>
          </a:p>
        </p:txBody>
      </p:sp>
      <p:sp>
        <p:nvSpPr>
          <p:cNvPr id="4" name="Date Placeholder 3"/>
          <p:cNvSpPr>
            <a:spLocks noGrp="1"/>
          </p:cNvSpPr>
          <p:nvPr>
            <p:ph type="dt" sz="half" idx="10"/>
          </p:nvPr>
        </p:nvSpPr>
        <p:spPr/>
        <p:txBody>
          <a:bodyPr/>
          <a:lstStyle/>
          <a:p>
            <a:fld id="{6C311CFD-B626-46AB-B535-B9D2AB910A26}"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56960"/>
    </mc:Choice>
    <mc:Fallback>
      <p:transition spd="slow" advTm="15696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Qualifying player:</a:t>
            </a:r>
          </a:p>
          <a:p>
            <a:pPr lvl="1"/>
            <a:r>
              <a:rPr lang="en-US" dirty="0" smtClean="0"/>
              <a:t>Seasons: 8</a:t>
            </a:r>
          </a:p>
          <a:p>
            <a:pPr lvl="1"/>
            <a:r>
              <a:rPr lang="en-US" dirty="0" smtClean="0"/>
              <a:t>Contract Length: 1 year</a:t>
            </a:r>
          </a:p>
          <a:p>
            <a:pPr lvl="1"/>
            <a:r>
              <a:rPr lang="en-US" dirty="0" smtClean="0"/>
              <a:t>Paragraph 5: $840,000</a:t>
            </a:r>
          </a:p>
          <a:p>
            <a:pPr lvl="1"/>
            <a:r>
              <a:rPr lang="en-US" dirty="0" smtClean="0"/>
              <a:t>Offseason bonuses: $65,000</a:t>
            </a:r>
          </a:p>
          <a:p>
            <a:pPr lvl="1"/>
            <a:r>
              <a:rPr lang="en-US" dirty="0" smtClean="0"/>
              <a:t>Guaranteed P5: $555,000</a:t>
            </a:r>
          </a:p>
          <a:p>
            <a:pPr lvl="1"/>
            <a:endParaRPr lang="en-US" dirty="0" smtClean="0"/>
          </a:p>
          <a:p>
            <a:r>
              <a:rPr lang="en-US" dirty="0" smtClean="0"/>
              <a:t>Cap and Cash Calculation</a:t>
            </a:r>
          </a:p>
          <a:p>
            <a:pPr lvl="1"/>
            <a:r>
              <a:rPr lang="en-US" dirty="0" smtClean="0"/>
              <a:t>Cash Value: $840,000 + $65,000 = $905,000</a:t>
            </a:r>
          </a:p>
          <a:p>
            <a:pPr lvl="1"/>
            <a:r>
              <a:rPr lang="en-US" dirty="0" smtClean="0"/>
              <a:t>Cap Value: $555,000 +$65,000= $620,000</a:t>
            </a:r>
          </a:p>
          <a:p>
            <a:pPr lvl="1"/>
            <a:r>
              <a:rPr lang="en-US" dirty="0" smtClean="0"/>
              <a:t>Player Benefit</a:t>
            </a:r>
            <a:r>
              <a:rPr lang="en-US" smtClean="0"/>
              <a:t>: </a:t>
            </a:r>
            <a:r>
              <a:rPr lang="en-US" smtClean="0"/>
              <a:t>$905,000-</a:t>
            </a:r>
            <a:r>
              <a:rPr lang="en-US" dirty="0" smtClean="0"/>
              <a:t>$620,000 </a:t>
            </a:r>
            <a:r>
              <a:rPr lang="en-US" smtClean="0"/>
              <a:t>= </a:t>
            </a:r>
            <a:r>
              <a:rPr lang="en-US" smtClean="0"/>
              <a:t>$285,000</a:t>
            </a: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MSB Example</a:t>
            </a:r>
            <a:endParaRPr lang="en-US" dirty="0"/>
          </a:p>
        </p:txBody>
      </p:sp>
      <p:sp>
        <p:nvSpPr>
          <p:cNvPr id="4" name="Date Placeholder 3"/>
          <p:cNvSpPr>
            <a:spLocks noGrp="1"/>
          </p:cNvSpPr>
          <p:nvPr>
            <p:ph type="dt" sz="half" idx="10"/>
          </p:nvPr>
        </p:nvSpPr>
        <p:spPr/>
        <p:txBody>
          <a:bodyPr/>
          <a:lstStyle/>
          <a:p>
            <a:fld id="{DBF125C0-BFBB-4C4C-9EFC-3691FCCA9915}"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45945"/>
    </mc:Choice>
    <mc:Fallback>
      <p:transition spd="slow" advTm="4594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Lump sums promised to a player</a:t>
            </a:r>
          </a:p>
          <a:p>
            <a:pPr lvl="1"/>
            <a:r>
              <a:rPr lang="en-US" dirty="0" smtClean="0"/>
              <a:t>Not necessarily paid at signing</a:t>
            </a:r>
          </a:p>
          <a:p>
            <a:pPr lvl="1"/>
            <a:r>
              <a:rPr lang="en-US" dirty="0" smtClean="0"/>
              <a:t>Do not count in full against salary cap in multiyear contract</a:t>
            </a:r>
          </a:p>
          <a:p>
            <a:pPr lvl="1"/>
            <a:r>
              <a:rPr lang="en-US" dirty="0" smtClean="0"/>
              <a:t>Remain with player even if cut </a:t>
            </a:r>
          </a:p>
          <a:p>
            <a:pPr lvl="1"/>
            <a:r>
              <a:rPr lang="en-US" dirty="0" smtClean="0"/>
              <a:t>Signing bonuses subject to forfeiture on proportionate basis</a:t>
            </a:r>
          </a:p>
          <a:p>
            <a:pPr lvl="1"/>
            <a:r>
              <a:rPr lang="en-US" dirty="0" smtClean="0"/>
              <a:t>Others subject to forfeiture if breach occurs in season of payment</a:t>
            </a:r>
          </a:p>
          <a:p>
            <a:endParaRPr lang="en-US" dirty="0" smtClean="0"/>
          </a:p>
          <a:p>
            <a:r>
              <a:rPr lang="en-US" dirty="0" smtClean="0"/>
              <a:t>Salary Cap treatment</a:t>
            </a:r>
          </a:p>
          <a:p>
            <a:pPr lvl="1"/>
            <a:r>
              <a:rPr lang="en-US" dirty="0" smtClean="0"/>
              <a:t>Prorated over remaining contract up to 5 years </a:t>
            </a:r>
          </a:p>
          <a:p>
            <a:pPr lvl="1"/>
            <a:r>
              <a:rPr lang="en-US" dirty="0" smtClean="0"/>
              <a:t>Unaccounted for money accelerates (dead money) if player removed from roster</a:t>
            </a:r>
          </a:p>
          <a:p>
            <a:pPr lvl="1"/>
            <a:endParaRPr lang="en-US" dirty="0" smtClean="0"/>
          </a:p>
          <a:p>
            <a:r>
              <a:rPr lang="en-US" dirty="0" smtClean="0"/>
              <a:t>Examples</a:t>
            </a:r>
          </a:p>
          <a:p>
            <a:pPr lvl="1"/>
            <a:r>
              <a:rPr lang="en-US" dirty="0" smtClean="0"/>
              <a:t>Signing bonus</a:t>
            </a:r>
          </a:p>
          <a:p>
            <a:pPr lvl="1"/>
            <a:r>
              <a:rPr lang="en-US" dirty="0" smtClean="0"/>
              <a:t>Option bonus</a:t>
            </a:r>
          </a:p>
          <a:p>
            <a:pPr lvl="1"/>
            <a:r>
              <a:rPr lang="en-US" dirty="0" smtClean="0"/>
              <a:t>Non-exercise fee</a:t>
            </a:r>
          </a:p>
          <a:p>
            <a:pPr lvl="1"/>
            <a:r>
              <a:rPr lang="en-US" dirty="0" smtClean="0"/>
              <a:t>Salary advance</a:t>
            </a:r>
          </a:p>
          <a:p>
            <a:pPr lvl="1"/>
            <a:r>
              <a:rPr lang="en-US" dirty="0" smtClean="0"/>
              <a:t>Unconditional fully guaranteed offseason bonus</a:t>
            </a:r>
          </a:p>
          <a:p>
            <a:pPr lvl="1"/>
            <a:r>
              <a:rPr lang="en-US" dirty="0" smtClean="0"/>
              <a:t>Guaranteed completion bonus</a:t>
            </a:r>
          </a:p>
          <a:p>
            <a:pPr lvl="1"/>
            <a:r>
              <a:rPr lang="en-US" dirty="0" smtClean="0"/>
              <a:t>Difference between 1</a:t>
            </a:r>
            <a:r>
              <a:rPr lang="en-US" baseline="30000" dirty="0" smtClean="0"/>
              <a:t>st</a:t>
            </a:r>
            <a:r>
              <a:rPr lang="en-US" dirty="0" smtClean="0"/>
              <a:t> and 2</a:t>
            </a:r>
            <a:r>
              <a:rPr lang="en-US" baseline="30000" dirty="0" smtClean="0"/>
              <a:t>nd</a:t>
            </a:r>
            <a:r>
              <a:rPr lang="en-US" dirty="0" smtClean="0"/>
              <a:t> year salary when 2</a:t>
            </a:r>
            <a:r>
              <a:rPr lang="en-US" baseline="30000" dirty="0" smtClean="0"/>
              <a:t>nd</a:t>
            </a:r>
            <a:r>
              <a:rPr lang="en-US" dirty="0" smtClean="0"/>
              <a:t> year is 50% less than 1</a:t>
            </a:r>
            <a:r>
              <a:rPr lang="en-US" baseline="30000" dirty="0" smtClean="0"/>
              <a:t>st</a:t>
            </a:r>
            <a:r>
              <a:rPr lang="en-US" dirty="0" smtClean="0"/>
              <a:t> year</a:t>
            </a:r>
          </a:p>
          <a:p>
            <a:pPr lvl="1"/>
            <a:r>
              <a:rPr lang="en-US" dirty="0" smtClean="0"/>
              <a:t>Salary increase in contract executed after week 10 </a:t>
            </a:r>
          </a:p>
          <a:p>
            <a:pPr lvl="1"/>
            <a:r>
              <a:rPr lang="en-US" dirty="0" smtClean="0"/>
              <a:t>Roster bonus in season of signing if signed after Preseason completion</a:t>
            </a:r>
          </a:p>
          <a:p>
            <a:endParaRPr lang="en-US" dirty="0" smtClean="0"/>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Prorated Bonuses</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249171"/>
    </mc:Choice>
    <mc:Fallback>
      <p:transition spd="slow" advTm="24917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Signing Bonus example</a:t>
            </a:r>
          </a:p>
          <a:p>
            <a:pPr lvl="1"/>
            <a:r>
              <a:rPr lang="en-US" dirty="0" smtClean="0"/>
              <a:t>Signing bonus amount: $5 million</a:t>
            </a:r>
          </a:p>
          <a:p>
            <a:pPr lvl="1"/>
            <a:r>
              <a:rPr lang="en-US" dirty="0" smtClean="0"/>
              <a:t>Contract length: 4 years</a:t>
            </a:r>
          </a:p>
          <a:p>
            <a:pPr lvl="1"/>
            <a:r>
              <a:rPr lang="en-US" dirty="0" smtClean="0"/>
              <a:t>Yearly cap charge: $5,000,000/4= $1,250,000</a:t>
            </a:r>
          </a:p>
          <a:p>
            <a:pPr lvl="1">
              <a:buNone/>
            </a:pPr>
            <a:endParaRPr lang="en-US" dirty="0" smtClean="0"/>
          </a:p>
          <a:p>
            <a:pPr lvl="1"/>
            <a:endParaRPr lang="en-US" dirty="0"/>
          </a:p>
        </p:txBody>
      </p:sp>
      <p:sp>
        <p:nvSpPr>
          <p:cNvPr id="3" name="Date Placeholder 2"/>
          <p:cNvSpPr>
            <a:spLocks noGrp="1"/>
          </p:cNvSpPr>
          <p:nvPr>
            <p:ph type="dt" sz="half" idx="10"/>
          </p:nvPr>
        </p:nvSpPr>
        <p:spPr/>
        <p:txBody>
          <a:bodyPr/>
          <a:lstStyle/>
          <a:p>
            <a:fld id="{B16FCA0B-DED3-41E0-B1B8-66AB4532594B}" type="datetime1">
              <a:rPr lang="en-US" smtClean="0"/>
              <a:pPr/>
              <a:t>6/17/2013</a:t>
            </a:fld>
            <a:endParaRPr lang="en-US"/>
          </a:p>
        </p:txBody>
      </p:sp>
      <p:sp>
        <p:nvSpPr>
          <p:cNvPr id="4" name="Footer Placeholder 3"/>
          <p:cNvSpPr>
            <a:spLocks noGrp="1"/>
          </p:cNvSpPr>
          <p:nvPr>
            <p:ph type="ftr" sz="quarter" idx="11"/>
          </p:nvPr>
        </p:nvSpPr>
        <p:spPr/>
        <p:txBody>
          <a:bodyPr/>
          <a:lstStyle/>
          <a:p>
            <a:r>
              <a:rPr lang="en-US" smtClean="0"/>
              <a:t>Copyright Jason Fitzgerald</a:t>
            </a:r>
            <a:endParaRPr lang="en-US" dirty="0"/>
          </a:p>
        </p:txBody>
      </p:sp>
      <p:sp>
        <p:nvSpPr>
          <p:cNvPr id="5" name="Title 4"/>
          <p:cNvSpPr>
            <a:spLocks noGrp="1"/>
          </p:cNvSpPr>
          <p:nvPr>
            <p:ph type="title"/>
          </p:nvPr>
        </p:nvSpPr>
        <p:spPr/>
        <p:txBody>
          <a:bodyPr/>
          <a:lstStyle/>
          <a:p>
            <a:r>
              <a:rPr lang="en-US" dirty="0" smtClean="0"/>
              <a:t>Prorated bonus accounting</a:t>
            </a:r>
            <a:endParaRPr lang="en-US" dirty="0"/>
          </a:p>
        </p:txBody>
      </p:sp>
      <p:pic>
        <p:nvPicPr>
          <p:cNvPr id="9" name="Picture 8" descr="4 year cap.jpg"/>
          <p:cNvPicPr>
            <a:picLocks noChangeAspect="1"/>
          </p:cNvPicPr>
          <p:nvPr/>
        </p:nvPicPr>
        <p:blipFill>
          <a:blip r:embed="rId2" cstate="print"/>
          <a:stretch>
            <a:fillRect/>
          </a:stretch>
        </p:blipFill>
        <p:spPr>
          <a:xfrm>
            <a:off x="2667000" y="3581400"/>
            <a:ext cx="3657600" cy="172006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advTm="34641"/>
    </mc:Choice>
    <mc:Fallback>
      <p:transition spd="slow" advTm="34641"/>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Signing and Option Bonus example</a:t>
            </a:r>
          </a:p>
          <a:p>
            <a:pPr lvl="1"/>
            <a:r>
              <a:rPr lang="en-US" dirty="0" smtClean="0"/>
              <a:t>Contract length: 6 years</a:t>
            </a:r>
          </a:p>
          <a:p>
            <a:pPr lvl="1"/>
            <a:r>
              <a:rPr lang="en-US" dirty="0" smtClean="0"/>
              <a:t>Signing bonus: $5 million</a:t>
            </a:r>
          </a:p>
          <a:p>
            <a:pPr lvl="1"/>
            <a:r>
              <a:rPr lang="en-US" dirty="0" smtClean="0"/>
              <a:t>Option Bonus:  $4 million (due 2014)</a:t>
            </a:r>
          </a:p>
          <a:p>
            <a:pPr lvl="1">
              <a:buNone/>
            </a:pPr>
            <a:endParaRPr lang="en-US" dirty="0" smtClean="0"/>
          </a:p>
          <a:p>
            <a:pPr lvl="1"/>
            <a:endParaRPr lang="en-US" dirty="0"/>
          </a:p>
        </p:txBody>
      </p:sp>
      <p:sp>
        <p:nvSpPr>
          <p:cNvPr id="3" name="Date Placeholder 2"/>
          <p:cNvSpPr>
            <a:spLocks noGrp="1"/>
          </p:cNvSpPr>
          <p:nvPr>
            <p:ph type="dt" sz="half" idx="10"/>
          </p:nvPr>
        </p:nvSpPr>
        <p:spPr/>
        <p:txBody>
          <a:bodyPr/>
          <a:lstStyle/>
          <a:p>
            <a:fld id="{B16FCA0B-DED3-41E0-B1B8-66AB4532594B}" type="datetime1">
              <a:rPr lang="en-US" smtClean="0"/>
              <a:pPr/>
              <a:t>6/17/2013</a:t>
            </a:fld>
            <a:endParaRPr lang="en-US"/>
          </a:p>
        </p:txBody>
      </p:sp>
      <p:sp>
        <p:nvSpPr>
          <p:cNvPr id="4" name="Footer Placeholder 3"/>
          <p:cNvSpPr>
            <a:spLocks noGrp="1"/>
          </p:cNvSpPr>
          <p:nvPr>
            <p:ph type="ftr" sz="quarter" idx="11"/>
          </p:nvPr>
        </p:nvSpPr>
        <p:spPr/>
        <p:txBody>
          <a:bodyPr/>
          <a:lstStyle/>
          <a:p>
            <a:r>
              <a:rPr lang="en-US" smtClean="0"/>
              <a:t>Copyright Jason Fitzgerald</a:t>
            </a:r>
            <a:endParaRPr lang="en-US" dirty="0"/>
          </a:p>
        </p:txBody>
      </p:sp>
      <p:sp>
        <p:nvSpPr>
          <p:cNvPr id="5" name="Title 4"/>
          <p:cNvSpPr>
            <a:spLocks noGrp="1"/>
          </p:cNvSpPr>
          <p:nvPr>
            <p:ph type="title"/>
          </p:nvPr>
        </p:nvSpPr>
        <p:spPr/>
        <p:txBody>
          <a:bodyPr/>
          <a:lstStyle/>
          <a:p>
            <a:r>
              <a:rPr lang="en-US" dirty="0" smtClean="0"/>
              <a:t>Prorated bonus accounting</a:t>
            </a:r>
            <a:endParaRPr lang="en-US" dirty="0"/>
          </a:p>
        </p:txBody>
      </p:sp>
      <p:pic>
        <p:nvPicPr>
          <p:cNvPr id="8" name="Picture 7" descr="sigin2.png"/>
          <p:cNvPicPr>
            <a:picLocks noChangeAspect="1"/>
          </p:cNvPicPr>
          <p:nvPr/>
        </p:nvPicPr>
        <p:blipFill>
          <a:blip r:embed="rId2" cstate="print"/>
          <a:stretch>
            <a:fillRect/>
          </a:stretch>
        </p:blipFill>
        <p:spPr>
          <a:xfrm>
            <a:off x="2286000" y="3352800"/>
            <a:ext cx="4056134" cy="1933739"/>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advTm="61746"/>
    </mc:Choice>
    <mc:Fallback>
      <p:transition spd="slow" advTm="6174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Cap charge of unaccounted for dollars if player is released</a:t>
            </a:r>
          </a:p>
          <a:p>
            <a:endParaRPr lang="en-US" dirty="0" smtClean="0"/>
          </a:p>
          <a:p>
            <a:r>
              <a:rPr lang="en-US" dirty="0" smtClean="0"/>
              <a:t>Cut between start of LY and June 1</a:t>
            </a:r>
          </a:p>
          <a:p>
            <a:pPr lvl="1"/>
            <a:r>
              <a:rPr lang="en-US" dirty="0" smtClean="0"/>
              <a:t>All unaccounted for money counts on cap</a:t>
            </a:r>
          </a:p>
          <a:p>
            <a:endParaRPr lang="en-US" dirty="0" smtClean="0"/>
          </a:p>
          <a:p>
            <a:r>
              <a:rPr lang="en-US" dirty="0" smtClean="0"/>
              <a:t>Cut after June 1 </a:t>
            </a:r>
          </a:p>
          <a:p>
            <a:pPr lvl="1"/>
            <a:r>
              <a:rPr lang="en-US" dirty="0" smtClean="0"/>
              <a:t>Only current years proration counts towards cap</a:t>
            </a:r>
          </a:p>
          <a:p>
            <a:pPr lvl="1"/>
            <a:r>
              <a:rPr lang="en-US" dirty="0" smtClean="0"/>
              <a:t>All future money accelerates to following season</a:t>
            </a:r>
            <a:br>
              <a:rPr lang="en-US" dirty="0" smtClean="0"/>
            </a:br>
            <a:endParaRPr lang="en-US" dirty="0" smtClean="0"/>
          </a:p>
          <a:p>
            <a:pPr lvl="1"/>
            <a:endParaRPr lang="en-US" dirty="0" smtClean="0"/>
          </a:p>
          <a:p>
            <a:pPr lvl="1">
              <a:buNone/>
            </a:pPr>
            <a:endParaRPr lang="en-US" dirty="0" smtClean="0"/>
          </a:p>
          <a:p>
            <a:pPr lvl="1"/>
            <a:endParaRPr lang="en-US" dirty="0"/>
          </a:p>
        </p:txBody>
      </p:sp>
      <p:sp>
        <p:nvSpPr>
          <p:cNvPr id="3" name="Date Placeholder 2"/>
          <p:cNvSpPr>
            <a:spLocks noGrp="1"/>
          </p:cNvSpPr>
          <p:nvPr>
            <p:ph type="dt" sz="half" idx="10"/>
          </p:nvPr>
        </p:nvSpPr>
        <p:spPr/>
        <p:txBody>
          <a:bodyPr/>
          <a:lstStyle/>
          <a:p>
            <a:fld id="{B16FCA0B-DED3-41E0-B1B8-66AB4532594B}" type="datetime1">
              <a:rPr lang="en-US" smtClean="0"/>
              <a:pPr/>
              <a:t>6/17/2013</a:t>
            </a:fld>
            <a:endParaRPr lang="en-US"/>
          </a:p>
        </p:txBody>
      </p:sp>
      <p:sp>
        <p:nvSpPr>
          <p:cNvPr id="4" name="Footer Placeholder 3"/>
          <p:cNvSpPr>
            <a:spLocks noGrp="1"/>
          </p:cNvSpPr>
          <p:nvPr>
            <p:ph type="ftr" sz="quarter" idx="11"/>
          </p:nvPr>
        </p:nvSpPr>
        <p:spPr/>
        <p:txBody>
          <a:bodyPr/>
          <a:lstStyle/>
          <a:p>
            <a:r>
              <a:rPr lang="en-US" smtClean="0"/>
              <a:t>Copyright Jason Fitzgerald</a:t>
            </a:r>
            <a:endParaRPr lang="en-US" dirty="0"/>
          </a:p>
        </p:txBody>
      </p:sp>
      <p:sp>
        <p:nvSpPr>
          <p:cNvPr id="5" name="Title 4"/>
          <p:cNvSpPr>
            <a:spLocks noGrp="1"/>
          </p:cNvSpPr>
          <p:nvPr>
            <p:ph type="title"/>
          </p:nvPr>
        </p:nvSpPr>
        <p:spPr/>
        <p:txBody>
          <a:bodyPr/>
          <a:lstStyle/>
          <a:p>
            <a:r>
              <a:rPr lang="en-US" dirty="0" smtClean="0"/>
              <a:t>Acceleration</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20268"/>
    </mc:Choice>
    <mc:Fallback>
      <p:transition spd="slow" advTm="12026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Paragraph 5 (Base Salary)</a:t>
            </a:r>
          </a:p>
          <a:p>
            <a:r>
              <a:rPr lang="en-US" dirty="0" smtClean="0"/>
              <a:t>Signing Bonus/OATSB </a:t>
            </a:r>
            <a:r>
              <a:rPr lang="en-US" dirty="0" err="1" smtClean="0"/>
              <a:t>Prorations</a:t>
            </a:r>
            <a:endParaRPr lang="en-US" dirty="0" smtClean="0"/>
          </a:p>
          <a:p>
            <a:r>
              <a:rPr lang="en-US" dirty="0" smtClean="0"/>
              <a:t>Roster Bonuses</a:t>
            </a:r>
          </a:p>
          <a:p>
            <a:r>
              <a:rPr lang="en-US" dirty="0" smtClean="0"/>
              <a:t>Reporting Bonuses</a:t>
            </a:r>
          </a:p>
          <a:p>
            <a:r>
              <a:rPr lang="en-US" dirty="0" smtClean="0"/>
              <a:t>Workout Bonuses</a:t>
            </a:r>
          </a:p>
          <a:p>
            <a:r>
              <a:rPr lang="en-US" dirty="0" smtClean="0"/>
              <a:t>Likely to Be Earned (LTBE) Incentives</a:t>
            </a:r>
          </a:p>
          <a:p>
            <a:r>
              <a:rPr lang="en-US" dirty="0" smtClean="0"/>
              <a:t>Not Likely to Be Earned (NLTBE) Incentives</a:t>
            </a:r>
          </a:p>
          <a:p>
            <a:endParaRPr lang="en-US" dirty="0" smtClean="0"/>
          </a:p>
          <a:p>
            <a:endParaRPr lang="en-US" dirty="0" smtClean="0"/>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What Salary is in a NFL Contract</a:t>
            </a:r>
            <a:endParaRPr lang="en-US" dirty="0"/>
          </a:p>
        </p:txBody>
      </p:sp>
      <p:sp>
        <p:nvSpPr>
          <p:cNvPr id="4" name="Date Placeholder 3"/>
          <p:cNvSpPr>
            <a:spLocks noGrp="1"/>
          </p:cNvSpPr>
          <p:nvPr>
            <p:ph type="dt" sz="half" idx="10"/>
          </p:nvPr>
        </p:nvSpPr>
        <p:spPr/>
        <p:txBody>
          <a:bodyPr/>
          <a:lstStyle/>
          <a:p>
            <a:fld id="{B1AF20CE-CA8B-4E34-BA07-904E138CA8EE}"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96674"/>
    </mc:Choice>
    <mc:Fallback>
      <p:transition spd="slow" advTm="9667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eadmoney.png"/>
          <p:cNvPicPr>
            <a:picLocks noChangeAspect="1"/>
          </p:cNvPicPr>
          <p:nvPr/>
        </p:nvPicPr>
        <p:blipFill>
          <a:blip r:embed="rId2" cstate="print"/>
          <a:srcRect r="18873"/>
          <a:stretch>
            <a:fillRect/>
          </a:stretch>
        </p:blipFill>
        <p:spPr>
          <a:xfrm>
            <a:off x="1752600" y="3505200"/>
            <a:ext cx="5791200" cy="2751260"/>
          </a:xfrm>
          <a:prstGeom prst="rect">
            <a:avLst/>
          </a:prstGeom>
        </p:spPr>
      </p:pic>
      <p:sp>
        <p:nvSpPr>
          <p:cNvPr id="8" name="Content Placeholder 1"/>
          <p:cNvSpPr txBox="1">
            <a:spLocks/>
          </p:cNvSpPr>
          <p:nvPr/>
        </p:nvSpPr>
        <p:spPr>
          <a:xfrm>
            <a:off x="685800" y="1524001"/>
            <a:ext cx="8229600" cy="25908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Assume same contract in prior option examples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June 1 treatment is simply difference between before June 1 and Prorated Charges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endParaRPr kumimoji="0" lang="en-US" sz="23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Content Placeholder 1"/>
          <p:cNvSpPr>
            <a:spLocks noGrp="1"/>
          </p:cNvSpPr>
          <p:nvPr>
            <p:ph idx="1"/>
          </p:nvPr>
        </p:nvSpPr>
        <p:spPr/>
        <p:txBody>
          <a:bodyPr/>
          <a:lstStyle/>
          <a:p>
            <a:pPr lvl="1"/>
            <a:endParaRPr lang="en-US" dirty="0" smtClean="0"/>
          </a:p>
          <a:p>
            <a:pPr lvl="1">
              <a:buNone/>
            </a:pPr>
            <a:endParaRPr lang="en-US" dirty="0" smtClean="0"/>
          </a:p>
          <a:p>
            <a:pPr lvl="1"/>
            <a:endParaRPr lang="en-US" dirty="0"/>
          </a:p>
        </p:txBody>
      </p:sp>
      <p:sp>
        <p:nvSpPr>
          <p:cNvPr id="3" name="Date Placeholder 2"/>
          <p:cNvSpPr>
            <a:spLocks noGrp="1"/>
          </p:cNvSpPr>
          <p:nvPr>
            <p:ph type="dt" sz="half" idx="10"/>
          </p:nvPr>
        </p:nvSpPr>
        <p:spPr/>
        <p:txBody>
          <a:bodyPr/>
          <a:lstStyle/>
          <a:p>
            <a:fld id="{B16FCA0B-DED3-41E0-B1B8-66AB4532594B}" type="datetime1">
              <a:rPr lang="en-US" smtClean="0"/>
              <a:pPr/>
              <a:t>6/17/2013</a:t>
            </a:fld>
            <a:endParaRPr lang="en-US"/>
          </a:p>
        </p:txBody>
      </p:sp>
      <p:sp>
        <p:nvSpPr>
          <p:cNvPr id="4" name="Footer Placeholder 3"/>
          <p:cNvSpPr>
            <a:spLocks noGrp="1"/>
          </p:cNvSpPr>
          <p:nvPr>
            <p:ph type="ftr" sz="quarter" idx="11"/>
          </p:nvPr>
        </p:nvSpPr>
        <p:spPr/>
        <p:txBody>
          <a:bodyPr/>
          <a:lstStyle/>
          <a:p>
            <a:r>
              <a:rPr lang="en-US" smtClean="0"/>
              <a:t>Copyright Jason Fitzgerald</a:t>
            </a:r>
            <a:endParaRPr lang="en-US" dirty="0"/>
          </a:p>
        </p:txBody>
      </p:sp>
      <p:sp>
        <p:nvSpPr>
          <p:cNvPr id="5" name="Title 4"/>
          <p:cNvSpPr>
            <a:spLocks noGrp="1"/>
          </p:cNvSpPr>
          <p:nvPr>
            <p:ph type="title"/>
          </p:nvPr>
        </p:nvSpPr>
        <p:spPr/>
        <p:txBody>
          <a:bodyPr/>
          <a:lstStyle/>
          <a:p>
            <a:r>
              <a:rPr lang="en-US" dirty="0" smtClean="0"/>
              <a:t>Acceleration Example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59916"/>
    </mc:Choice>
    <mc:Fallback>
      <p:transition spd="slow" advTm="159916"/>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Paid for specific roster status on specific date</a:t>
            </a:r>
          </a:p>
          <a:p>
            <a:pPr lvl="1"/>
            <a:r>
              <a:rPr lang="en-US" dirty="0" smtClean="0"/>
              <a:t>Offseason</a:t>
            </a:r>
          </a:p>
          <a:p>
            <a:pPr lvl="1"/>
            <a:r>
              <a:rPr lang="en-US" dirty="0" smtClean="0"/>
              <a:t>Preseason</a:t>
            </a:r>
          </a:p>
          <a:p>
            <a:pPr lvl="1"/>
            <a:r>
              <a:rPr lang="en-US" dirty="0" smtClean="0"/>
              <a:t>In-season</a:t>
            </a:r>
          </a:p>
          <a:p>
            <a:pPr lvl="1"/>
            <a:r>
              <a:rPr lang="en-US" dirty="0" smtClean="0"/>
              <a:t>Post-season</a:t>
            </a:r>
          </a:p>
          <a:p>
            <a:pPr lvl="1"/>
            <a:endParaRPr lang="en-US" dirty="0" smtClean="0"/>
          </a:p>
          <a:p>
            <a:r>
              <a:rPr lang="en-US" dirty="0" smtClean="0"/>
              <a:t>Can be player or team friendly</a:t>
            </a:r>
          </a:p>
          <a:p>
            <a:pPr lvl="1"/>
            <a:r>
              <a:rPr lang="en-US" dirty="0" smtClean="0"/>
              <a:t>Earlier the date the more player friendly</a:t>
            </a:r>
          </a:p>
          <a:p>
            <a:pPr lvl="1"/>
            <a:endParaRPr lang="en-US" dirty="0" smtClean="0"/>
          </a:p>
          <a:p>
            <a:r>
              <a:rPr lang="en-US" dirty="0" smtClean="0"/>
              <a:t>Counts in full against cap except</a:t>
            </a:r>
          </a:p>
          <a:p>
            <a:pPr lvl="1"/>
            <a:r>
              <a:rPr lang="en-US" dirty="0" smtClean="0"/>
              <a:t>When fully guaranteed (treated as prorated bonus)</a:t>
            </a:r>
          </a:p>
          <a:p>
            <a:pPr lvl="1"/>
            <a:r>
              <a:rPr lang="en-US" dirty="0" smtClean="0"/>
              <a:t>When tied to games active (treated as LTBE/NLTBE)</a:t>
            </a:r>
          </a:p>
          <a:p>
            <a:pPr>
              <a:buNone/>
            </a:pPr>
            <a:endParaRPr lang="en-US" dirty="0" smtClean="0"/>
          </a:p>
          <a:p>
            <a:r>
              <a:rPr lang="en-US" dirty="0" smtClean="0"/>
              <a:t>Subject to forfeiture</a:t>
            </a:r>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Roster Bonus</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85178"/>
    </mc:Choice>
    <mc:Fallback>
      <p:transition spd="slow" advTm="185178"/>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Paid for reporting to training camp</a:t>
            </a:r>
          </a:p>
          <a:p>
            <a:pPr lvl="1"/>
            <a:endParaRPr lang="en-US" dirty="0" smtClean="0"/>
          </a:p>
          <a:p>
            <a:r>
              <a:rPr lang="en-US" dirty="0" smtClean="0"/>
              <a:t>Mechanism to prevent holdouts</a:t>
            </a:r>
          </a:p>
          <a:p>
            <a:pPr lvl="1"/>
            <a:endParaRPr lang="en-US" dirty="0" smtClean="0"/>
          </a:p>
          <a:p>
            <a:r>
              <a:rPr lang="en-US" dirty="0" smtClean="0"/>
              <a:t>Counts in full against cap except</a:t>
            </a:r>
          </a:p>
          <a:p>
            <a:pPr lvl="1"/>
            <a:r>
              <a:rPr lang="en-US" dirty="0" smtClean="0"/>
              <a:t>When fully guaranteed (treated as prorated bonus)</a:t>
            </a:r>
          </a:p>
          <a:p>
            <a:pPr>
              <a:buNone/>
            </a:pPr>
            <a:endParaRPr lang="en-US" dirty="0" smtClean="0"/>
          </a:p>
          <a:p>
            <a:r>
              <a:rPr lang="en-US" dirty="0" smtClean="0"/>
              <a:t>Subject to forfeiture</a:t>
            </a:r>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Reporting Bonus</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45612"/>
    </mc:Choice>
    <mc:Fallback>
      <p:transition spd="slow" advTm="45612"/>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Contracted payments for attending percentage of offseason workouts</a:t>
            </a:r>
          </a:p>
          <a:p>
            <a:endParaRPr lang="en-US" dirty="0" smtClean="0"/>
          </a:p>
          <a:p>
            <a:r>
              <a:rPr lang="en-US" dirty="0" smtClean="0"/>
              <a:t>Every player eligible for per diem pay</a:t>
            </a:r>
          </a:p>
          <a:p>
            <a:pPr lvl="1"/>
            <a:r>
              <a:rPr lang="en-US" dirty="0" smtClean="0"/>
              <a:t>$175 per workout in 2013</a:t>
            </a:r>
          </a:p>
          <a:p>
            <a:pPr lvl="1"/>
            <a:r>
              <a:rPr lang="en-US" dirty="0" smtClean="0"/>
              <a:t>Amount increases $20 every other year</a:t>
            </a:r>
          </a:p>
          <a:p>
            <a:pPr lvl="1"/>
            <a:endParaRPr lang="en-US" dirty="0" smtClean="0"/>
          </a:p>
          <a:p>
            <a:r>
              <a:rPr lang="en-US" dirty="0" smtClean="0"/>
              <a:t>Mechanism to entice participation in voluntary offseason programs</a:t>
            </a:r>
          </a:p>
          <a:p>
            <a:pPr lvl="1"/>
            <a:endParaRPr lang="en-US" dirty="0" smtClean="0"/>
          </a:p>
          <a:p>
            <a:r>
              <a:rPr lang="en-US" dirty="0" smtClean="0"/>
              <a:t>Counts in full against cap except</a:t>
            </a:r>
          </a:p>
          <a:p>
            <a:pPr lvl="1"/>
            <a:r>
              <a:rPr lang="en-US" dirty="0" smtClean="0"/>
              <a:t>When fully guaranteed (treated as prorated bonus)</a:t>
            </a:r>
          </a:p>
          <a:p>
            <a:pPr>
              <a:buNone/>
            </a:pPr>
            <a:endParaRPr lang="en-US" dirty="0" smtClean="0"/>
          </a:p>
          <a:p>
            <a:r>
              <a:rPr lang="en-US" dirty="0" smtClean="0"/>
              <a:t>Not subject to forfeiture</a:t>
            </a:r>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Workout Bonus</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40258"/>
    </mc:Choice>
    <mc:Fallback>
      <p:transition spd="slow" advTm="140258"/>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Bonuses earned in a league year for meeting specific performance thresholds</a:t>
            </a:r>
          </a:p>
          <a:p>
            <a:endParaRPr lang="en-US" dirty="0" smtClean="0"/>
          </a:p>
          <a:p>
            <a:r>
              <a:rPr lang="en-US" dirty="0" smtClean="0"/>
              <a:t>Incentives can be</a:t>
            </a:r>
          </a:p>
          <a:p>
            <a:pPr lvl="1"/>
            <a:r>
              <a:rPr lang="en-US" dirty="0" smtClean="0"/>
              <a:t>Team performance</a:t>
            </a:r>
          </a:p>
          <a:p>
            <a:pPr lvl="1"/>
            <a:r>
              <a:rPr lang="en-US" dirty="0" smtClean="0"/>
              <a:t>Individual performance</a:t>
            </a:r>
          </a:p>
          <a:p>
            <a:pPr lvl="1"/>
            <a:r>
              <a:rPr lang="en-US" dirty="0" smtClean="0"/>
              <a:t>Combinations of team and individual</a:t>
            </a:r>
          </a:p>
          <a:p>
            <a:pPr lvl="1"/>
            <a:r>
              <a:rPr lang="en-US" dirty="0" smtClean="0"/>
              <a:t>Honors</a:t>
            </a:r>
          </a:p>
          <a:p>
            <a:pPr lvl="1"/>
            <a:endParaRPr lang="en-US" dirty="0" smtClean="0"/>
          </a:p>
          <a:p>
            <a:r>
              <a:rPr lang="en-US" dirty="0" smtClean="0"/>
              <a:t>CBA mandates the criteria</a:t>
            </a:r>
          </a:p>
          <a:p>
            <a:pPr lvl="1"/>
            <a:r>
              <a:rPr lang="en-US" dirty="0" smtClean="0"/>
              <a:t>Categories are explicit</a:t>
            </a:r>
          </a:p>
          <a:p>
            <a:pPr lvl="1"/>
            <a:r>
              <a:rPr lang="en-US" dirty="0" smtClean="0"/>
              <a:t>Player can only qualify for team based if normal position or 15% snaps</a:t>
            </a:r>
          </a:p>
          <a:p>
            <a:pPr lvl="1"/>
            <a:r>
              <a:rPr lang="en-US" dirty="0" smtClean="0"/>
              <a:t>League disallows special teams playtime bonus unless 50% playtime year before</a:t>
            </a:r>
          </a:p>
          <a:p>
            <a:pPr lvl="1"/>
            <a:r>
              <a:rPr lang="en-US" dirty="0" smtClean="0"/>
              <a:t>League dictates “official” statistics</a:t>
            </a:r>
          </a:p>
          <a:p>
            <a:pPr lvl="1"/>
            <a:r>
              <a:rPr lang="en-US" dirty="0" smtClean="0"/>
              <a:t>League certifies “official media” awards</a:t>
            </a:r>
          </a:p>
          <a:p>
            <a:pPr lvl="1"/>
            <a:endParaRPr lang="en-US" dirty="0" smtClean="0"/>
          </a:p>
          <a:p>
            <a:r>
              <a:rPr lang="en-US" dirty="0" smtClean="0"/>
              <a:t>Cap treatment based on prior years achievements</a:t>
            </a:r>
          </a:p>
          <a:p>
            <a:pPr lvl="1"/>
            <a:r>
              <a:rPr lang="en-US" dirty="0" smtClean="0"/>
              <a:t>LTBE counts towards current years salary cap</a:t>
            </a:r>
          </a:p>
          <a:p>
            <a:pPr lvl="1"/>
            <a:r>
              <a:rPr lang="en-US" dirty="0" smtClean="0"/>
              <a:t>NLTBE does not count toward current years salary cap</a:t>
            </a:r>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Incentives</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201419"/>
    </mc:Choice>
    <mc:Fallback>
      <p:transition spd="slow" advTm="201419"/>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Team Performance</a:t>
            </a:r>
          </a:p>
          <a:p>
            <a:pPr lvl="1"/>
            <a:r>
              <a:rPr lang="en-US" dirty="0" smtClean="0"/>
              <a:t>Points scored, points allowed, TDs scored, Td’s allowed, net yards, sacks, net yards per play, pass % completed, punt return average, kick return average, wins, playoffs, playoff levels, return TD’s, net takeaways</a:t>
            </a:r>
          </a:p>
          <a:p>
            <a:endParaRPr lang="en-US" dirty="0" smtClean="0"/>
          </a:p>
          <a:p>
            <a:r>
              <a:rPr lang="en-US" dirty="0" smtClean="0"/>
              <a:t>Individual Performance</a:t>
            </a:r>
          </a:p>
          <a:p>
            <a:pPr lvl="1"/>
            <a:r>
              <a:rPr lang="en-US" dirty="0" smtClean="0"/>
              <a:t>Total yards, yards per run, Td’s, passer rating, completion %, interception percentage, yards per pass, receptions, yards per catch, interceptions, interception return yards, fumble recoveries, fumble return yards, sacks, punt return average, kickoff return average, field goals, field goal percentages, gross punt average, net punt average, punts inside 20, playing time, weight clause</a:t>
            </a:r>
          </a:p>
          <a:p>
            <a:pPr lvl="1"/>
            <a:endParaRPr lang="en-US" dirty="0" smtClean="0"/>
          </a:p>
          <a:p>
            <a:r>
              <a:rPr lang="en-US" dirty="0" smtClean="0"/>
              <a:t>Honors</a:t>
            </a:r>
          </a:p>
          <a:p>
            <a:pPr lvl="1"/>
            <a:r>
              <a:rPr lang="en-US" dirty="0" smtClean="0"/>
              <a:t>Pro Bowl, ALL NFL, All conference, MVP, Super Bowl MVP, Offensive and Defensive Player of the Year, NFL Player of the Year</a:t>
            </a:r>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Acceptable Incentives</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51842"/>
    </mc:Choice>
    <mc:Fallback>
      <p:transition spd="slow" advTm="51842"/>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Incentives are typically valued based on prior year performance</a:t>
            </a:r>
          </a:p>
          <a:p>
            <a:endParaRPr lang="en-US" dirty="0" smtClean="0"/>
          </a:p>
          <a:p>
            <a:r>
              <a:rPr lang="en-US" dirty="0" smtClean="0"/>
              <a:t>Cap treatment does not prohibit nor guarantee earning</a:t>
            </a:r>
          </a:p>
          <a:p>
            <a:endParaRPr lang="en-US" dirty="0" smtClean="0"/>
          </a:p>
          <a:p>
            <a:r>
              <a:rPr lang="en-US" dirty="0" smtClean="0"/>
              <a:t>Certain incentives are always LTBE</a:t>
            </a:r>
          </a:p>
          <a:p>
            <a:pPr lvl="1"/>
            <a:r>
              <a:rPr lang="en-US" dirty="0" smtClean="0"/>
              <a:t>Incentives in renegotiated contract signed during season</a:t>
            </a:r>
          </a:p>
          <a:p>
            <a:pPr lvl="1"/>
            <a:r>
              <a:rPr lang="en-US" dirty="0" smtClean="0"/>
              <a:t>Weight clause</a:t>
            </a:r>
          </a:p>
          <a:p>
            <a:pPr lvl="1"/>
            <a:r>
              <a:rPr lang="en-US" dirty="0" smtClean="0"/>
              <a:t>Leading team in punting/kicking</a:t>
            </a:r>
          </a:p>
          <a:p>
            <a:pPr lvl="1"/>
            <a:r>
              <a:rPr lang="en-US" dirty="0" smtClean="0"/>
              <a:t>Minimal team performance (i.e. 30</a:t>
            </a:r>
            <a:r>
              <a:rPr lang="en-US" baseline="30000" dirty="0" smtClean="0"/>
              <a:t>th</a:t>
            </a:r>
            <a:r>
              <a:rPr lang="en-US" dirty="0" smtClean="0"/>
              <a:t> best offense)</a:t>
            </a:r>
          </a:p>
          <a:p>
            <a:pPr lvl="1"/>
            <a:r>
              <a:rPr lang="en-US" dirty="0" smtClean="0"/>
              <a:t>Team ranking within a division</a:t>
            </a:r>
          </a:p>
          <a:p>
            <a:pPr lvl="1"/>
            <a:endParaRPr lang="en-US" dirty="0" smtClean="0"/>
          </a:p>
          <a:p>
            <a:pPr lvl="1"/>
            <a:endParaRPr lang="en-US" dirty="0" smtClean="0"/>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LTBE Cap Treatment</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56005"/>
    </mc:Choice>
    <mc:Fallback>
      <p:transition spd="slow" advTm="156005"/>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Player has the following incentives in 2013:</a:t>
            </a:r>
          </a:p>
          <a:p>
            <a:pPr lvl="1"/>
            <a:r>
              <a:rPr lang="en-US" dirty="0" smtClean="0"/>
              <a:t>Pro Bowl: $1 million</a:t>
            </a:r>
          </a:p>
          <a:p>
            <a:pPr lvl="1"/>
            <a:r>
              <a:rPr lang="en-US" dirty="0" smtClean="0"/>
              <a:t>50% playtime: $500,000</a:t>
            </a:r>
          </a:p>
          <a:p>
            <a:pPr lvl="1"/>
            <a:r>
              <a:rPr lang="en-US" dirty="0" smtClean="0"/>
              <a:t>75% playtime: $750,000 (inclusive) </a:t>
            </a:r>
          </a:p>
          <a:p>
            <a:pPr lvl="1"/>
            <a:r>
              <a:rPr lang="en-US" dirty="0" smtClean="0"/>
              <a:t>1,250 rushing yards: $500,000</a:t>
            </a:r>
          </a:p>
          <a:p>
            <a:pPr lvl="1"/>
            <a:r>
              <a:rPr lang="en-US" dirty="0" smtClean="0"/>
              <a:t>Roster Bonus: $12,500 per game active 46 man roster</a:t>
            </a:r>
          </a:p>
          <a:p>
            <a:endParaRPr lang="en-US" dirty="0" smtClean="0"/>
          </a:p>
          <a:p>
            <a:r>
              <a:rPr lang="en-US" dirty="0" smtClean="0"/>
              <a:t>Player had following statistics in 2012</a:t>
            </a:r>
          </a:p>
          <a:p>
            <a:pPr lvl="1"/>
            <a:r>
              <a:rPr lang="en-US" dirty="0" smtClean="0"/>
              <a:t>Pro Bowl: Yes</a:t>
            </a:r>
          </a:p>
          <a:p>
            <a:pPr lvl="1"/>
            <a:r>
              <a:rPr lang="en-US" dirty="0" smtClean="0"/>
              <a:t>Offensive Plays: 749</a:t>
            </a:r>
          </a:p>
          <a:p>
            <a:pPr lvl="1"/>
            <a:r>
              <a:rPr lang="en-US" dirty="0" smtClean="0"/>
              <a:t>Team Offensive Plays: 1,000 </a:t>
            </a:r>
          </a:p>
          <a:p>
            <a:pPr lvl="1"/>
            <a:r>
              <a:rPr lang="en-US" dirty="0" smtClean="0"/>
              <a:t>Rushing yards: 1,201</a:t>
            </a:r>
          </a:p>
          <a:p>
            <a:pPr lvl="1"/>
            <a:r>
              <a:rPr lang="en-US" dirty="0" smtClean="0"/>
              <a:t>Games Active: 14</a:t>
            </a:r>
          </a:p>
          <a:p>
            <a:endParaRPr lang="en-US" dirty="0" smtClean="0"/>
          </a:p>
          <a:p>
            <a:r>
              <a:rPr lang="en-US" dirty="0" smtClean="0"/>
              <a:t>Cap treatment</a:t>
            </a:r>
          </a:p>
          <a:p>
            <a:pPr lvl="1"/>
            <a:r>
              <a:rPr lang="en-US" dirty="0" smtClean="0"/>
              <a:t>Pro Bowl: $1 million</a:t>
            </a:r>
          </a:p>
          <a:p>
            <a:pPr lvl="1"/>
            <a:r>
              <a:rPr lang="en-US" dirty="0" smtClean="0"/>
              <a:t>Playtime: $500,000</a:t>
            </a:r>
          </a:p>
          <a:p>
            <a:pPr lvl="1"/>
            <a:r>
              <a:rPr lang="en-US" dirty="0" smtClean="0"/>
              <a:t>Rushing yards: $0</a:t>
            </a:r>
          </a:p>
          <a:p>
            <a:pPr lvl="1"/>
            <a:r>
              <a:rPr lang="en-US" dirty="0" smtClean="0"/>
              <a:t>Roster Bonus: $175,000</a:t>
            </a:r>
          </a:p>
          <a:p>
            <a:pPr lvl="1"/>
            <a:r>
              <a:rPr lang="en-US" dirty="0" smtClean="0"/>
              <a:t>Total LTBE: $1,675,000 (counts towards cap)</a:t>
            </a:r>
          </a:p>
          <a:p>
            <a:pPr lvl="1"/>
            <a:r>
              <a:rPr lang="en-US" dirty="0" smtClean="0"/>
              <a:t>Total NLTBE: $775,000 (does not count towards cap)</a:t>
            </a:r>
          </a:p>
          <a:p>
            <a:pPr lvl="1"/>
            <a:endParaRPr lang="en-US" dirty="0" smtClean="0"/>
          </a:p>
          <a:p>
            <a:pPr lvl="1"/>
            <a:endParaRPr lang="en-US" dirty="0" smtClean="0"/>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LTBE/NLTBE Examples</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67813"/>
    </mc:Choice>
    <mc:Fallback>
      <p:transition spd="slow" advTm="167813"/>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NLTBE’s actually earned:</a:t>
            </a:r>
          </a:p>
          <a:p>
            <a:pPr lvl="1"/>
            <a:r>
              <a:rPr lang="en-US" dirty="0" smtClean="0"/>
              <a:t>Roster bonuses immediately impact the cap</a:t>
            </a:r>
          </a:p>
          <a:p>
            <a:pPr lvl="1"/>
            <a:r>
              <a:rPr lang="en-US" dirty="0" smtClean="0"/>
              <a:t>Incentives paid immediately impact the cap</a:t>
            </a:r>
          </a:p>
          <a:p>
            <a:pPr lvl="1"/>
            <a:r>
              <a:rPr lang="en-US" dirty="0" smtClean="0"/>
              <a:t>Per game/play bonuses immediately impact the cap</a:t>
            </a:r>
          </a:p>
          <a:p>
            <a:pPr lvl="1"/>
            <a:r>
              <a:rPr lang="en-US" dirty="0" smtClean="0"/>
              <a:t>Renegotiations post incentive criteria being met immediately impact the cap</a:t>
            </a:r>
          </a:p>
          <a:p>
            <a:pPr lvl="1"/>
            <a:r>
              <a:rPr lang="en-US" dirty="0" smtClean="0"/>
              <a:t>Player cut/traded post criteria being met immediately impact the cap</a:t>
            </a:r>
          </a:p>
          <a:p>
            <a:pPr lvl="1"/>
            <a:r>
              <a:rPr lang="en-US" dirty="0" smtClean="0"/>
              <a:t>All others are accounted after the season </a:t>
            </a:r>
          </a:p>
          <a:p>
            <a:endParaRPr lang="en-US" dirty="0" smtClean="0"/>
          </a:p>
          <a:p>
            <a:r>
              <a:rPr lang="en-US" dirty="0" smtClean="0"/>
              <a:t>LTBE’s not earned</a:t>
            </a:r>
          </a:p>
          <a:p>
            <a:pPr lvl="1"/>
            <a:r>
              <a:rPr lang="en-US" dirty="0" smtClean="0"/>
              <a:t>Accounted for after the season</a:t>
            </a:r>
          </a:p>
          <a:p>
            <a:endParaRPr lang="en-US" dirty="0" smtClean="0"/>
          </a:p>
          <a:p>
            <a:r>
              <a:rPr lang="en-US" dirty="0" smtClean="0"/>
              <a:t>Final Adjustment</a:t>
            </a:r>
          </a:p>
          <a:p>
            <a:pPr lvl="1"/>
            <a:r>
              <a:rPr lang="en-US" dirty="0" smtClean="0"/>
              <a:t>Difference LTBEs unearned and NLTBE’s earned is positive an upward adjustment made to following years team salary cap</a:t>
            </a:r>
          </a:p>
          <a:p>
            <a:pPr lvl="1"/>
            <a:r>
              <a:rPr lang="en-US" dirty="0" smtClean="0"/>
              <a:t>If difference is negative and causes team to exceed cap a downward adjustment is made to following years team salary cap</a:t>
            </a:r>
          </a:p>
          <a:p>
            <a:pPr lvl="1"/>
            <a:endParaRPr lang="en-US" dirty="0" smtClean="0"/>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LTBE/NLTBE Adjustments</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200447"/>
    </mc:Choice>
    <mc:Fallback>
      <p:transition spd="slow" advTm="200447"/>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Sample Contract</a:t>
            </a:r>
          </a:p>
          <a:p>
            <a:pPr lvl="1"/>
            <a:r>
              <a:rPr lang="en-US" dirty="0" smtClean="0"/>
              <a:t>Length: 4 Years (2013-2016)</a:t>
            </a:r>
          </a:p>
          <a:p>
            <a:pPr lvl="1"/>
            <a:r>
              <a:rPr lang="en-US" dirty="0" smtClean="0"/>
              <a:t>P5: $3, $4, $5, and $6 million</a:t>
            </a:r>
          </a:p>
          <a:p>
            <a:pPr lvl="1"/>
            <a:r>
              <a:rPr lang="en-US" dirty="0" smtClean="0"/>
              <a:t>Signing bonus: $4 million</a:t>
            </a:r>
          </a:p>
          <a:p>
            <a:pPr lvl="1"/>
            <a:r>
              <a:rPr lang="en-US" dirty="0" smtClean="0"/>
              <a:t>Roster bonus: $1 million (2014)</a:t>
            </a:r>
          </a:p>
          <a:p>
            <a:pPr lvl="1"/>
            <a:r>
              <a:rPr lang="en-US" dirty="0" smtClean="0"/>
              <a:t>Workout bonus: $100,000 (2013-16)</a:t>
            </a:r>
          </a:p>
          <a:p>
            <a:endParaRPr lang="en-US" dirty="0" smtClean="0"/>
          </a:p>
          <a:p>
            <a:endParaRPr lang="en-US" dirty="0" smtClean="0"/>
          </a:p>
          <a:p>
            <a:endParaRPr lang="en-US" dirty="0" smtClean="0"/>
          </a:p>
          <a:p>
            <a:pPr lvl="1"/>
            <a:endParaRPr lang="en-US" dirty="0" smtClean="0"/>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Putting it all together</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dirty="0"/>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pic>
        <p:nvPicPr>
          <p:cNvPr id="6" name="Picture 5" descr="total cap.png"/>
          <p:cNvPicPr>
            <a:picLocks noChangeAspect="1"/>
          </p:cNvPicPr>
          <p:nvPr/>
        </p:nvPicPr>
        <p:blipFill>
          <a:blip r:embed="rId2" cstate="print"/>
          <a:stretch>
            <a:fillRect/>
          </a:stretch>
        </p:blipFill>
        <p:spPr>
          <a:xfrm>
            <a:off x="990600" y="4038600"/>
            <a:ext cx="6975413" cy="1400317"/>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advTm="70641"/>
    </mc:Choice>
    <mc:Fallback>
      <p:transition spd="slow" advTm="7064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Weekly earnings during course of the season</a:t>
            </a:r>
          </a:p>
          <a:p>
            <a:pPr lvl="1"/>
            <a:r>
              <a:rPr lang="en-US" dirty="0" smtClean="0"/>
              <a:t>Paid in 17 equal installments</a:t>
            </a:r>
          </a:p>
          <a:p>
            <a:pPr lvl="1"/>
            <a:r>
              <a:rPr lang="en-US" dirty="0" smtClean="0"/>
              <a:t>Earned at 4PM EST on Tuesday of game week</a:t>
            </a:r>
          </a:p>
          <a:p>
            <a:pPr lvl="1">
              <a:buNone/>
            </a:pPr>
            <a:endParaRPr lang="en-US" dirty="0" smtClean="0"/>
          </a:p>
          <a:p>
            <a:r>
              <a:rPr lang="en-US" dirty="0" smtClean="0"/>
              <a:t>Counts in full against salary cap</a:t>
            </a:r>
          </a:p>
          <a:p>
            <a:pPr lvl="1"/>
            <a:r>
              <a:rPr lang="en-US" dirty="0" smtClean="0"/>
              <a:t>Lone exception is minimum salary benefit contract</a:t>
            </a:r>
          </a:p>
          <a:p>
            <a:pPr lvl="1"/>
            <a:r>
              <a:rPr lang="en-US" dirty="0" smtClean="0"/>
              <a:t>Prorated for in-season signings</a:t>
            </a:r>
          </a:p>
          <a:p>
            <a:endParaRPr lang="en-US" dirty="0" smtClean="0"/>
          </a:p>
          <a:p>
            <a:r>
              <a:rPr lang="en-US" dirty="0" smtClean="0"/>
              <a:t>League mandated minimums</a:t>
            </a:r>
          </a:p>
          <a:p>
            <a:pPr lvl="1"/>
            <a:r>
              <a:rPr lang="en-US" dirty="0" smtClean="0"/>
              <a:t>The CBA states minimum payment level</a:t>
            </a:r>
          </a:p>
          <a:p>
            <a:endParaRPr lang="en-US" dirty="0" smtClean="0"/>
          </a:p>
          <a:p>
            <a:r>
              <a:rPr lang="en-US" dirty="0" smtClean="0"/>
              <a:t>Not automatically guaranteed</a:t>
            </a:r>
          </a:p>
          <a:p>
            <a:endParaRPr lang="en-US" dirty="0" smtClean="0"/>
          </a:p>
          <a:p>
            <a:r>
              <a:rPr lang="en-US" dirty="0" smtClean="0"/>
              <a:t>P5 can “split” based on roster status</a:t>
            </a:r>
          </a:p>
          <a:p>
            <a:endParaRPr lang="en-US" dirty="0" smtClean="0"/>
          </a:p>
          <a:p>
            <a:r>
              <a:rPr lang="en-US" dirty="0" smtClean="0"/>
              <a:t>P5 can escalate based on performance</a:t>
            </a:r>
          </a:p>
          <a:p>
            <a:pPr lvl="1">
              <a:buNone/>
            </a:pPr>
            <a:endParaRPr lang="en-US" dirty="0" smtClean="0"/>
          </a:p>
        </p:txBody>
      </p:sp>
      <p:sp>
        <p:nvSpPr>
          <p:cNvPr id="3" name="Title 2"/>
          <p:cNvSpPr>
            <a:spLocks noGrp="1"/>
          </p:cNvSpPr>
          <p:nvPr>
            <p:ph type="title"/>
          </p:nvPr>
        </p:nvSpPr>
        <p:spPr/>
        <p:txBody>
          <a:bodyPr/>
          <a:lstStyle/>
          <a:p>
            <a:r>
              <a:rPr lang="en-US" dirty="0" smtClean="0"/>
              <a:t>Paragraph 5 Salary</a:t>
            </a:r>
            <a:endParaRPr lang="en-US" dirty="0"/>
          </a:p>
        </p:txBody>
      </p:sp>
      <p:sp>
        <p:nvSpPr>
          <p:cNvPr id="4" name="Date Placeholder 3"/>
          <p:cNvSpPr>
            <a:spLocks noGrp="1"/>
          </p:cNvSpPr>
          <p:nvPr>
            <p:ph type="dt" sz="half" idx="10"/>
          </p:nvPr>
        </p:nvSpPr>
        <p:spPr/>
        <p:txBody>
          <a:bodyPr/>
          <a:lstStyle/>
          <a:p>
            <a:fld id="{A6D4F6D6-0B20-4C65-B3CF-08729C629C9F}"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356983"/>
    </mc:Choice>
    <mc:Fallback>
      <p:transition spd="slow" advTm="356983"/>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Sample Contract</a:t>
            </a:r>
          </a:p>
          <a:p>
            <a:pPr lvl="1"/>
            <a:r>
              <a:rPr lang="en-US" dirty="0" smtClean="0"/>
              <a:t>Length: 6 Years (2013-2018)</a:t>
            </a:r>
          </a:p>
          <a:p>
            <a:pPr lvl="1"/>
            <a:r>
              <a:rPr lang="en-US" dirty="0" smtClean="0"/>
              <a:t>P5: $3, $4, $5, $6, $3, and $3 million</a:t>
            </a:r>
          </a:p>
          <a:p>
            <a:pPr lvl="1"/>
            <a:r>
              <a:rPr lang="en-US" dirty="0" smtClean="0"/>
              <a:t>Signing bonus: $4 million</a:t>
            </a:r>
          </a:p>
          <a:p>
            <a:pPr lvl="1"/>
            <a:r>
              <a:rPr lang="en-US" dirty="0" smtClean="0"/>
              <a:t>Option bonus: $5 million (2014)</a:t>
            </a:r>
          </a:p>
          <a:p>
            <a:pPr lvl="1"/>
            <a:r>
              <a:rPr lang="en-US" dirty="0" smtClean="0"/>
              <a:t>Roster bonus: $2 million (2014), $5 million (17-18)</a:t>
            </a:r>
          </a:p>
          <a:p>
            <a:pPr lvl="1"/>
            <a:r>
              <a:rPr lang="en-US" dirty="0" smtClean="0"/>
              <a:t>Per game roster bonus: $12,500 (2013-2018)</a:t>
            </a:r>
          </a:p>
          <a:p>
            <a:pPr lvl="1"/>
            <a:r>
              <a:rPr lang="en-US" dirty="0" smtClean="0"/>
              <a:t>Workout bonus: $100,000 (2013-18)</a:t>
            </a:r>
          </a:p>
          <a:p>
            <a:pPr lvl="1"/>
            <a:r>
              <a:rPr lang="en-US" dirty="0" smtClean="0"/>
              <a:t>Incentives: $500,000 (80% snaps); $1 million (10 </a:t>
            </a:r>
          </a:p>
          <a:p>
            <a:pPr lvl="1">
              <a:buNone/>
            </a:pPr>
            <a:r>
              <a:rPr lang="en-US" dirty="0" smtClean="0"/>
              <a:t>                    sacks); $500,000 Pro Bowl</a:t>
            </a:r>
          </a:p>
          <a:p>
            <a:pPr lvl="1"/>
            <a:r>
              <a:rPr lang="en-US" dirty="0" smtClean="0"/>
              <a:t>Prior Year: 15 games, 810/990 snaps, 9 sacks,  </a:t>
            </a:r>
          </a:p>
          <a:p>
            <a:pPr lvl="1">
              <a:buNone/>
            </a:pPr>
            <a:r>
              <a:rPr lang="en-US" dirty="0" smtClean="0"/>
              <a:t>                    no Pro Bowl</a:t>
            </a:r>
          </a:p>
          <a:p>
            <a:endParaRPr lang="en-US" dirty="0" smtClean="0"/>
          </a:p>
          <a:p>
            <a:endParaRPr lang="en-US" dirty="0" smtClean="0"/>
          </a:p>
          <a:p>
            <a:endParaRPr lang="en-US" dirty="0" smtClean="0"/>
          </a:p>
          <a:p>
            <a:pPr lvl="1"/>
            <a:endParaRPr lang="en-US" dirty="0" smtClean="0"/>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Putting it all together</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84538"/>
    </mc:Choice>
    <mc:Fallback>
      <p:transition spd="slow" advTm="84538"/>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Valuation Notes</a:t>
            </a:r>
          </a:p>
          <a:p>
            <a:pPr lvl="1"/>
            <a:r>
              <a:rPr lang="en-US" dirty="0" smtClean="0"/>
              <a:t>Bonuses only prorate over 5 years</a:t>
            </a:r>
          </a:p>
          <a:p>
            <a:pPr lvl="1"/>
            <a:r>
              <a:rPr lang="en-US" dirty="0" smtClean="0"/>
              <a:t>Per game roster bonuses based on 15 games</a:t>
            </a:r>
          </a:p>
          <a:p>
            <a:pPr lvl="1"/>
            <a:r>
              <a:rPr lang="en-US" dirty="0" smtClean="0"/>
              <a:t>Only incentive that is LTBE is $500,000 playtime</a:t>
            </a:r>
          </a:p>
          <a:p>
            <a:pPr lvl="1"/>
            <a:r>
              <a:rPr lang="en-US" dirty="0" smtClean="0"/>
              <a:t>Remaining incentives are NLTBE and </a:t>
            </a:r>
            <a:r>
              <a:rPr lang="en-US" b="1" i="1" u="sng" dirty="0" smtClean="0"/>
              <a:t>do not </a:t>
            </a:r>
            <a:r>
              <a:rPr lang="en-US" dirty="0" smtClean="0"/>
              <a:t>count against the cap</a:t>
            </a:r>
          </a:p>
          <a:p>
            <a:endParaRPr lang="en-US" dirty="0" smtClean="0"/>
          </a:p>
          <a:p>
            <a:endParaRPr lang="en-US" dirty="0" smtClean="0"/>
          </a:p>
          <a:p>
            <a:endParaRPr lang="en-US" dirty="0" smtClean="0"/>
          </a:p>
          <a:p>
            <a:pPr lvl="1"/>
            <a:endParaRPr lang="en-US" dirty="0" smtClean="0"/>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Putting it all together</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pic>
        <p:nvPicPr>
          <p:cNvPr id="7" name="Picture 6" descr="captotal2.png"/>
          <p:cNvPicPr>
            <a:picLocks noChangeAspect="1"/>
          </p:cNvPicPr>
          <p:nvPr/>
        </p:nvPicPr>
        <p:blipFill>
          <a:blip r:embed="rId2" cstate="print"/>
          <a:stretch>
            <a:fillRect/>
          </a:stretch>
        </p:blipFill>
        <p:spPr>
          <a:xfrm>
            <a:off x="1143000" y="3962400"/>
            <a:ext cx="6802613" cy="168611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advTm="161393"/>
    </mc:Choice>
    <mc:Fallback>
      <p:transition spd="slow" advTm="161393"/>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happens to future years if in 2013:</a:t>
            </a:r>
          </a:p>
          <a:p>
            <a:pPr lvl="1"/>
            <a:r>
              <a:rPr lang="en-US" dirty="0" smtClean="0"/>
              <a:t>Appears in 13 games</a:t>
            </a:r>
          </a:p>
          <a:p>
            <a:pPr lvl="1"/>
            <a:r>
              <a:rPr lang="en-US" dirty="0" smtClean="0"/>
              <a:t>Selected to the Pro Bowl</a:t>
            </a:r>
          </a:p>
          <a:p>
            <a:pPr lvl="1"/>
            <a:r>
              <a:rPr lang="en-US" dirty="0" smtClean="0"/>
              <a:t>Plays in 732/1010 snaps</a:t>
            </a:r>
          </a:p>
          <a:p>
            <a:pPr lvl="1"/>
            <a:r>
              <a:rPr lang="en-US" dirty="0" smtClean="0"/>
              <a:t>Records 10.5 sacks</a:t>
            </a:r>
          </a:p>
          <a:p>
            <a:endParaRPr lang="en-US" dirty="0" smtClean="0"/>
          </a:p>
          <a:p>
            <a:endParaRPr lang="en-US" dirty="0" smtClean="0"/>
          </a:p>
          <a:p>
            <a:pPr lvl="1"/>
            <a:endParaRPr lang="en-US" dirty="0" smtClean="0"/>
          </a:p>
          <a:p>
            <a:pPr lvl="1"/>
            <a:endParaRPr lang="en-US" dirty="0" smtClean="0"/>
          </a:p>
          <a:p>
            <a:pPr>
              <a:buNone/>
            </a:pPr>
            <a:endParaRPr lang="en-US" dirty="0" smtClean="0"/>
          </a:p>
          <a:p>
            <a:pPr lvl="1">
              <a:buNone/>
            </a:pPr>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Putting it all together</a:t>
            </a:r>
            <a:endParaRPr lang="en-US" dirty="0"/>
          </a:p>
        </p:txBody>
      </p:sp>
      <p:sp>
        <p:nvSpPr>
          <p:cNvPr id="4" name="Date Placeholder 3"/>
          <p:cNvSpPr>
            <a:spLocks noGrp="1"/>
          </p:cNvSpPr>
          <p:nvPr>
            <p:ph type="dt" sz="half" idx="10"/>
          </p:nvPr>
        </p:nvSpPr>
        <p:spPr/>
        <p:txBody>
          <a:bodyPr/>
          <a:lstStyle/>
          <a:p>
            <a:fld id="{987E5EEF-2CC6-481E-8AF8-97594F0E887D}"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pic>
        <p:nvPicPr>
          <p:cNvPr id="8" name="Picture 7" descr="captotal3.png"/>
          <p:cNvPicPr>
            <a:picLocks noChangeAspect="1"/>
          </p:cNvPicPr>
          <p:nvPr/>
        </p:nvPicPr>
        <p:blipFill>
          <a:blip r:embed="rId2" cstate="print"/>
          <a:stretch>
            <a:fillRect/>
          </a:stretch>
        </p:blipFill>
        <p:spPr>
          <a:xfrm>
            <a:off x="914400" y="3657600"/>
            <a:ext cx="7417468" cy="183851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advTm="155594"/>
    </mc:Choice>
    <mc:Fallback>
      <p:transition spd="slow" advTm="155594"/>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t>
            </a:r>
          </a:p>
          <a:p>
            <a:pPr>
              <a:buNone/>
            </a:pPr>
            <a:r>
              <a:rPr lang="en-US" dirty="0" smtClean="0"/>
              <a:t>	E-mail: </a:t>
            </a:r>
            <a:r>
              <a:rPr lang="en-US" dirty="0" smtClean="0">
                <a:hlinkClick r:id="rId2"/>
              </a:rPr>
              <a:t>Jason@overthecap.com</a:t>
            </a:r>
            <a:endParaRPr lang="en-US" dirty="0" smtClean="0"/>
          </a:p>
          <a:p>
            <a:pPr>
              <a:buNone/>
            </a:pPr>
            <a:r>
              <a:rPr lang="en-US" dirty="0" smtClean="0"/>
              <a:t>  Website:</a:t>
            </a:r>
            <a:r>
              <a:rPr lang="en-US" dirty="0" smtClean="0">
                <a:hlinkClick r:id="rId3"/>
              </a:rPr>
              <a:t> www.overthecap.com</a:t>
            </a:r>
            <a:endParaRPr lang="en-US" dirty="0" smtClean="0"/>
          </a:p>
          <a:p>
            <a:pPr>
              <a:buNone/>
            </a:pPr>
            <a:r>
              <a:rPr lang="en-US" dirty="0" smtClean="0"/>
              <a:t>  Twitter: </a:t>
            </a:r>
            <a:r>
              <a:rPr lang="en-US" dirty="0" err="1" smtClean="0">
                <a:hlinkClick r:id="rId4"/>
              </a:rPr>
              <a:t>jason_OTC</a:t>
            </a:r>
            <a:endParaRPr lang="en-US" dirty="0" smtClean="0"/>
          </a:p>
          <a:p>
            <a:pPr>
              <a:buNone/>
            </a:pPr>
            <a:r>
              <a:rPr lang="en-US" dirty="0" smtClean="0"/>
              <a:t>  </a:t>
            </a:r>
            <a:r>
              <a:rPr lang="en-US" dirty="0" err="1" smtClean="0"/>
              <a:t>Facebook</a:t>
            </a:r>
            <a:r>
              <a:rPr lang="en-US" dirty="0" smtClean="0"/>
              <a:t>: </a:t>
            </a:r>
            <a:r>
              <a:rPr lang="en-US" dirty="0" err="1" smtClean="0">
                <a:hlinkClick r:id="rId5"/>
              </a:rPr>
              <a:t>overthecap</a:t>
            </a:r>
            <a:r>
              <a:rPr lang="en-US" dirty="0" smtClean="0">
                <a:hlinkClick r:id="rId5"/>
              </a:rPr>
              <a:t> fan page</a:t>
            </a:r>
            <a:endParaRPr lang="en-US" dirty="0" smtClean="0"/>
          </a:p>
          <a:p>
            <a:pPr>
              <a:buNone/>
            </a:pPr>
            <a:endParaRPr lang="en-US" dirty="0" smtClean="0"/>
          </a:p>
          <a:p>
            <a:pPr>
              <a:buNone/>
            </a:pPr>
            <a:endParaRPr lang="en-US" dirty="0" smtClean="0"/>
          </a:p>
          <a:p>
            <a:pPr lvl="1"/>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a:p>
            <a:pPr lvl="1"/>
            <a:endParaRPr lang="en-US" dirty="0" smtClean="0"/>
          </a:p>
          <a:p>
            <a:pPr lvl="1">
              <a:buNone/>
            </a:pPr>
            <a:endParaRPr lang="en-US" dirty="0" smtClean="0"/>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Questions or Comments?</a:t>
            </a:r>
            <a:endParaRPr lang="en-US" dirty="0"/>
          </a:p>
        </p:txBody>
      </p:sp>
      <p:sp>
        <p:nvSpPr>
          <p:cNvPr id="4" name="Date Placeholder 3"/>
          <p:cNvSpPr>
            <a:spLocks noGrp="1"/>
          </p:cNvSpPr>
          <p:nvPr>
            <p:ph type="dt" sz="half" idx="10"/>
          </p:nvPr>
        </p:nvSpPr>
        <p:spPr/>
        <p:txBody>
          <a:bodyPr/>
          <a:lstStyle/>
          <a:p>
            <a:fld id="{CE6D300A-210C-4F6B-AC71-360D45A8F6B8}"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67615"/>
    </mc:Choice>
    <mc:Fallback>
      <p:transition spd="slow" advTm="6761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Minimum amount team must pay a player</a:t>
            </a:r>
          </a:p>
          <a:p>
            <a:endParaRPr lang="en-US" dirty="0" smtClean="0"/>
          </a:p>
          <a:p>
            <a:r>
              <a:rPr lang="en-US" dirty="0" smtClean="0"/>
              <a:t>Every year minimums increase by $15,000</a:t>
            </a:r>
          </a:p>
          <a:p>
            <a:endParaRPr lang="en-US" dirty="0" smtClean="0"/>
          </a:p>
          <a:p>
            <a:r>
              <a:rPr lang="en-US" dirty="0" smtClean="0"/>
              <a:t>Determined by credited seasons earned</a:t>
            </a:r>
          </a:p>
          <a:p>
            <a:endParaRPr lang="en-US" dirty="0" smtClean="0"/>
          </a:p>
          <a:p>
            <a:r>
              <a:rPr lang="en-US" dirty="0" smtClean="0"/>
              <a:t>NFL treats specific groups of players equally</a:t>
            </a:r>
          </a:p>
          <a:p>
            <a:pPr lvl="1"/>
            <a:r>
              <a:rPr lang="en-US" dirty="0" smtClean="0"/>
              <a:t>4-6 credited seasons</a:t>
            </a:r>
          </a:p>
          <a:p>
            <a:pPr lvl="1"/>
            <a:r>
              <a:rPr lang="en-US" dirty="0" smtClean="0"/>
              <a:t>7-9 credited seasons</a:t>
            </a:r>
          </a:p>
          <a:p>
            <a:pPr lvl="1"/>
            <a:r>
              <a:rPr lang="en-US" dirty="0" smtClean="0"/>
              <a:t>10+ credited seasons</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Minimum Salary</a:t>
            </a:r>
            <a:endParaRPr lang="en-US" dirty="0"/>
          </a:p>
        </p:txBody>
      </p:sp>
      <p:sp>
        <p:nvSpPr>
          <p:cNvPr id="4" name="Date Placeholder 3"/>
          <p:cNvSpPr>
            <a:spLocks noGrp="1"/>
          </p:cNvSpPr>
          <p:nvPr>
            <p:ph type="dt" sz="half" idx="10"/>
          </p:nvPr>
        </p:nvSpPr>
        <p:spPr/>
        <p:txBody>
          <a:bodyPr/>
          <a:lstStyle/>
          <a:p>
            <a:fld id="{22C47680-3DF7-42BD-85F7-74FAC92DC8C6}"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79204"/>
    </mc:Choice>
    <mc:Fallback>
      <p:transition spd="slow" advTm="7920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Different than accrued seasons</a:t>
            </a:r>
          </a:p>
          <a:p>
            <a:endParaRPr lang="en-US" dirty="0" smtClean="0"/>
          </a:p>
          <a:p>
            <a:r>
              <a:rPr lang="en-US" dirty="0" smtClean="0"/>
              <a:t>Requires 3 weeks on full pay status</a:t>
            </a:r>
          </a:p>
          <a:p>
            <a:endParaRPr lang="en-US" dirty="0" smtClean="0"/>
          </a:p>
          <a:p>
            <a:r>
              <a:rPr lang="en-US" dirty="0" smtClean="0"/>
              <a:t>No credits given for weeks on:</a:t>
            </a:r>
          </a:p>
          <a:p>
            <a:pPr lvl="1"/>
            <a:r>
              <a:rPr lang="en-US" dirty="0" smtClean="0"/>
              <a:t>Injured reserve</a:t>
            </a:r>
          </a:p>
          <a:p>
            <a:pPr lvl="1"/>
            <a:r>
              <a:rPr lang="en-US" dirty="0" smtClean="0"/>
              <a:t>Exempt list</a:t>
            </a:r>
          </a:p>
          <a:p>
            <a:pPr lvl="1"/>
            <a:r>
              <a:rPr lang="en-US" dirty="0" smtClean="0"/>
              <a:t>PUP list due to non football injury/illness</a:t>
            </a:r>
          </a:p>
          <a:p>
            <a:pPr lvl="1"/>
            <a:r>
              <a:rPr lang="en-US" dirty="0" smtClean="0"/>
              <a:t>Practice Squad</a:t>
            </a:r>
          </a:p>
          <a:p>
            <a:endParaRPr lang="en-US" dirty="0"/>
          </a:p>
        </p:txBody>
      </p:sp>
      <p:sp>
        <p:nvSpPr>
          <p:cNvPr id="3" name="Title 2"/>
          <p:cNvSpPr>
            <a:spLocks noGrp="1"/>
          </p:cNvSpPr>
          <p:nvPr>
            <p:ph type="title"/>
          </p:nvPr>
        </p:nvSpPr>
        <p:spPr/>
        <p:txBody>
          <a:bodyPr/>
          <a:lstStyle/>
          <a:p>
            <a:r>
              <a:rPr lang="en-US" dirty="0" smtClean="0"/>
              <a:t>Credited Seasons</a:t>
            </a:r>
            <a:endParaRPr lang="en-US" dirty="0"/>
          </a:p>
        </p:txBody>
      </p:sp>
      <p:sp>
        <p:nvSpPr>
          <p:cNvPr id="4" name="Date Placeholder 3"/>
          <p:cNvSpPr>
            <a:spLocks noGrp="1"/>
          </p:cNvSpPr>
          <p:nvPr>
            <p:ph type="dt" sz="half" idx="10"/>
          </p:nvPr>
        </p:nvSpPr>
        <p:spPr/>
        <p:txBody>
          <a:bodyPr/>
          <a:lstStyle/>
          <a:p>
            <a:fld id="{9ACF89BE-7030-4F2A-92D5-84846AA89C8A}"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109093"/>
    </mc:Choice>
    <mc:Fallback>
      <p:transition spd="slow" advTm="10909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Provides protection for team</a:t>
            </a:r>
          </a:p>
          <a:p>
            <a:endParaRPr lang="en-US" dirty="0" smtClean="0"/>
          </a:p>
          <a:p>
            <a:r>
              <a:rPr lang="en-US" dirty="0" smtClean="0"/>
              <a:t>Typical in three types of contracts</a:t>
            </a:r>
          </a:p>
          <a:p>
            <a:pPr lvl="1"/>
            <a:r>
              <a:rPr lang="en-US" dirty="0" smtClean="0"/>
              <a:t>Rookies drafted rounds 3-7</a:t>
            </a:r>
          </a:p>
          <a:p>
            <a:pPr lvl="1"/>
            <a:r>
              <a:rPr lang="en-US" dirty="0" smtClean="0"/>
              <a:t>Players with injury history</a:t>
            </a:r>
          </a:p>
          <a:p>
            <a:pPr lvl="1"/>
            <a:r>
              <a:rPr lang="en-US" dirty="0" smtClean="0"/>
              <a:t>Veterans near end of career</a:t>
            </a:r>
          </a:p>
          <a:p>
            <a:endParaRPr lang="en-US" dirty="0" smtClean="0"/>
          </a:p>
          <a:p>
            <a:r>
              <a:rPr lang="en-US" dirty="0" smtClean="0"/>
              <a:t>Different mechanisms for timings</a:t>
            </a:r>
          </a:p>
          <a:p>
            <a:pPr lvl="1"/>
            <a:r>
              <a:rPr lang="en-US" dirty="0" smtClean="0"/>
              <a:t>Preseason only</a:t>
            </a:r>
          </a:p>
          <a:p>
            <a:pPr lvl="1"/>
            <a:r>
              <a:rPr lang="en-US" dirty="0" smtClean="0"/>
              <a:t>Specific in-season date</a:t>
            </a:r>
          </a:p>
          <a:p>
            <a:pPr lvl="1"/>
            <a:r>
              <a:rPr lang="en-US" dirty="0" smtClean="0"/>
              <a:t>Void provisions</a:t>
            </a:r>
          </a:p>
          <a:p>
            <a:pPr lvl="1"/>
            <a:endParaRPr lang="en-US" dirty="0" smtClean="0"/>
          </a:p>
          <a:p>
            <a:endParaRPr lang="en-US" dirty="0" smtClean="0"/>
          </a:p>
          <a:p>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Split Salaries</a:t>
            </a:r>
            <a:endParaRPr lang="en-US" dirty="0"/>
          </a:p>
        </p:txBody>
      </p:sp>
      <p:sp>
        <p:nvSpPr>
          <p:cNvPr id="4" name="Date Placeholder 3"/>
          <p:cNvSpPr>
            <a:spLocks noGrp="1"/>
          </p:cNvSpPr>
          <p:nvPr>
            <p:ph type="dt" sz="half" idx="10"/>
          </p:nvPr>
        </p:nvSpPr>
        <p:spPr/>
        <p:txBody>
          <a:bodyPr/>
          <a:lstStyle/>
          <a:p>
            <a:fld id="{4A7DD97B-9B71-4594-AC25-503B5252E3DA}"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263086"/>
    </mc:Choice>
    <mc:Fallback>
      <p:transition spd="slow" advTm="26308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buNone/>
            </a:pPr>
            <a:endParaRPr lang="en-US" dirty="0" smtClean="0"/>
          </a:p>
          <a:p>
            <a:pPr lvl="1">
              <a:buNone/>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Minimum salary levels</a:t>
            </a:r>
            <a:endParaRPr lang="en-US" dirty="0"/>
          </a:p>
        </p:txBody>
      </p:sp>
      <p:sp>
        <p:nvSpPr>
          <p:cNvPr id="4" name="Date Placeholder 3"/>
          <p:cNvSpPr>
            <a:spLocks noGrp="1"/>
          </p:cNvSpPr>
          <p:nvPr>
            <p:ph type="dt" sz="half" idx="10"/>
          </p:nvPr>
        </p:nvSpPr>
        <p:spPr/>
        <p:txBody>
          <a:bodyPr/>
          <a:lstStyle/>
          <a:p>
            <a:fld id="{26D2A01C-AA60-4E67-9375-17F5289F5E56}"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pic>
        <p:nvPicPr>
          <p:cNvPr id="7" name="Picture 6" descr="mins.png"/>
          <p:cNvPicPr>
            <a:picLocks noChangeAspect="1"/>
          </p:cNvPicPr>
          <p:nvPr/>
        </p:nvPicPr>
        <p:blipFill>
          <a:blip r:embed="rId2" cstate="print"/>
          <a:stretch>
            <a:fillRect/>
          </a:stretch>
        </p:blipFill>
        <p:spPr>
          <a:xfrm>
            <a:off x="3505200" y="1600200"/>
            <a:ext cx="4953000" cy="2077341"/>
          </a:xfrm>
          <a:prstGeom prst="rect">
            <a:avLst/>
          </a:prstGeom>
        </p:spPr>
      </p:pic>
      <p:pic>
        <p:nvPicPr>
          <p:cNvPr id="8" name="Picture 7" descr="split.png"/>
          <p:cNvPicPr>
            <a:picLocks noChangeAspect="1"/>
          </p:cNvPicPr>
          <p:nvPr/>
        </p:nvPicPr>
        <p:blipFill>
          <a:blip r:embed="rId3" cstate="print"/>
          <a:stretch>
            <a:fillRect/>
          </a:stretch>
        </p:blipFill>
        <p:spPr>
          <a:xfrm>
            <a:off x="3505200" y="3810000"/>
            <a:ext cx="4953000" cy="2077341"/>
          </a:xfrm>
          <a:prstGeom prst="rect">
            <a:avLst/>
          </a:prstGeom>
        </p:spPr>
      </p:pic>
      <p:sp>
        <p:nvSpPr>
          <p:cNvPr id="9" name="TextBox 8"/>
          <p:cNvSpPr txBox="1"/>
          <p:nvPr/>
        </p:nvSpPr>
        <p:spPr>
          <a:xfrm>
            <a:off x="1143000" y="2133600"/>
            <a:ext cx="2359941" cy="646331"/>
          </a:xfrm>
          <a:prstGeom prst="rect">
            <a:avLst/>
          </a:prstGeom>
          <a:noFill/>
        </p:spPr>
        <p:txBody>
          <a:bodyPr wrap="none" rtlCol="0">
            <a:spAutoFit/>
          </a:bodyPr>
          <a:lstStyle/>
          <a:p>
            <a:r>
              <a:rPr lang="en-US" dirty="0" smtClean="0"/>
              <a:t>Minimum Salaries</a:t>
            </a:r>
          </a:p>
          <a:p>
            <a:r>
              <a:rPr lang="en-US" dirty="0" smtClean="0"/>
              <a:t>(all numbers 000’s)</a:t>
            </a:r>
            <a:endParaRPr lang="en-US" dirty="0"/>
          </a:p>
        </p:txBody>
      </p:sp>
      <p:sp>
        <p:nvSpPr>
          <p:cNvPr id="10" name="TextBox 9"/>
          <p:cNvSpPr txBox="1"/>
          <p:nvPr/>
        </p:nvSpPr>
        <p:spPr>
          <a:xfrm>
            <a:off x="1143000" y="4343400"/>
            <a:ext cx="2359941" cy="646331"/>
          </a:xfrm>
          <a:prstGeom prst="rect">
            <a:avLst/>
          </a:prstGeom>
          <a:noFill/>
        </p:spPr>
        <p:txBody>
          <a:bodyPr wrap="none" rtlCol="0">
            <a:spAutoFit/>
          </a:bodyPr>
          <a:lstStyle/>
          <a:p>
            <a:r>
              <a:rPr lang="en-US" dirty="0" smtClean="0"/>
              <a:t>Minimum Splits</a:t>
            </a:r>
          </a:p>
          <a:p>
            <a:r>
              <a:rPr lang="en-US" dirty="0" smtClean="0"/>
              <a:t>(all numbers 000’s)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68177"/>
    </mc:Choice>
    <mc:Fallback>
      <p:transition spd="slow" advTm="6817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Protect a player from losing wages if cut</a:t>
            </a:r>
          </a:p>
          <a:p>
            <a:pPr>
              <a:buNone/>
            </a:pPr>
            <a:endParaRPr lang="en-US" dirty="0" smtClean="0"/>
          </a:p>
          <a:p>
            <a:r>
              <a:rPr lang="en-US" dirty="0" smtClean="0"/>
              <a:t>Fully guaranteed is ultimate protection</a:t>
            </a:r>
          </a:p>
          <a:p>
            <a:pPr lvl="1"/>
            <a:r>
              <a:rPr lang="en-US" dirty="0" smtClean="0"/>
              <a:t>Skill termination</a:t>
            </a:r>
          </a:p>
          <a:p>
            <a:pPr lvl="1"/>
            <a:r>
              <a:rPr lang="en-US" dirty="0" smtClean="0"/>
              <a:t>Injury termination</a:t>
            </a:r>
          </a:p>
          <a:p>
            <a:pPr lvl="1"/>
            <a:r>
              <a:rPr lang="en-US" dirty="0" smtClean="0"/>
              <a:t>Salary Cap termination</a:t>
            </a:r>
          </a:p>
          <a:p>
            <a:endParaRPr lang="en-US" dirty="0" smtClean="0"/>
          </a:p>
          <a:p>
            <a:r>
              <a:rPr lang="en-US" dirty="0" smtClean="0"/>
              <a:t>Guarantees can be conditional</a:t>
            </a:r>
          </a:p>
          <a:p>
            <a:pPr lvl="1"/>
            <a:r>
              <a:rPr lang="en-US" dirty="0" smtClean="0"/>
              <a:t>Earned by calendar dates</a:t>
            </a:r>
          </a:p>
          <a:p>
            <a:pPr lvl="1"/>
            <a:r>
              <a:rPr lang="en-US" dirty="0" smtClean="0"/>
              <a:t>Veterans have one time termination pay guarantee</a:t>
            </a:r>
          </a:p>
          <a:p>
            <a:pPr lvl="1"/>
            <a:r>
              <a:rPr lang="en-US" dirty="0" smtClean="0"/>
              <a:t>Lost by suspension or conduct</a:t>
            </a:r>
          </a:p>
          <a:p>
            <a:endParaRPr lang="en-US" dirty="0" smtClean="0"/>
          </a:p>
          <a:p>
            <a:r>
              <a:rPr lang="en-US" dirty="0" smtClean="0"/>
              <a:t>Offset Language</a:t>
            </a:r>
          </a:p>
          <a:p>
            <a:pPr lvl="1">
              <a:buNone/>
            </a:pPr>
            <a:endParaRPr lang="en-US" dirty="0" smtClean="0"/>
          </a:p>
          <a:p>
            <a:pPr lvl="1"/>
            <a:endParaRPr lang="en-US" dirty="0" smtClean="0"/>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Guarantees</a:t>
            </a:r>
            <a:endParaRPr lang="en-US" dirty="0"/>
          </a:p>
        </p:txBody>
      </p:sp>
      <p:sp>
        <p:nvSpPr>
          <p:cNvPr id="4" name="Date Placeholder 3"/>
          <p:cNvSpPr>
            <a:spLocks noGrp="1"/>
          </p:cNvSpPr>
          <p:nvPr>
            <p:ph type="dt" sz="half" idx="10"/>
          </p:nvPr>
        </p:nvSpPr>
        <p:spPr/>
        <p:txBody>
          <a:bodyPr/>
          <a:lstStyle/>
          <a:p>
            <a:fld id="{2F2068A0-6B49-4247-8EA4-18C6B6DCBBAB}" type="datetime1">
              <a:rPr lang="en-US" smtClean="0"/>
              <a:pPr/>
              <a:t>6/17/2013</a:t>
            </a:fld>
            <a:endParaRPr lang="en-US"/>
          </a:p>
        </p:txBody>
      </p:sp>
      <p:sp>
        <p:nvSpPr>
          <p:cNvPr id="5" name="Footer Placeholder 4"/>
          <p:cNvSpPr>
            <a:spLocks noGrp="1"/>
          </p:cNvSpPr>
          <p:nvPr>
            <p:ph type="ftr" sz="quarter" idx="11"/>
          </p:nvPr>
        </p:nvSpPr>
        <p:spPr/>
        <p:txBody>
          <a:bodyPr/>
          <a:lstStyle/>
          <a:p>
            <a:r>
              <a:rPr lang="en-US" smtClean="0"/>
              <a:t>Copyright Jason Fitzgerald</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advTm="212827"/>
    </mc:Choice>
    <mc:Fallback>
      <p:transition spd="slow" advTm="21282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Basics of protected terminations</a:t>
            </a:r>
            <a:endParaRPr lang="en-US" dirty="0"/>
          </a:p>
        </p:txBody>
      </p:sp>
      <p:sp>
        <p:nvSpPr>
          <p:cNvPr id="5" name="Date Placeholder 4"/>
          <p:cNvSpPr>
            <a:spLocks noGrp="1"/>
          </p:cNvSpPr>
          <p:nvPr>
            <p:ph type="dt" sz="half" idx="10"/>
          </p:nvPr>
        </p:nvSpPr>
        <p:spPr/>
        <p:txBody>
          <a:bodyPr/>
          <a:lstStyle/>
          <a:p>
            <a:fld id="{1C98EBF5-2D6C-476D-A385-9673CCB79F1B}" type="datetime1">
              <a:rPr lang="en-US" smtClean="0"/>
              <a:pPr/>
              <a:t>6/17/2013</a:t>
            </a:fld>
            <a:endParaRPr lang="en-US"/>
          </a:p>
        </p:txBody>
      </p:sp>
      <p:sp>
        <p:nvSpPr>
          <p:cNvPr id="6" name="Footer Placeholder 5"/>
          <p:cNvSpPr>
            <a:spLocks noGrp="1"/>
          </p:cNvSpPr>
          <p:nvPr>
            <p:ph type="ftr" sz="quarter" idx="11"/>
          </p:nvPr>
        </p:nvSpPr>
        <p:spPr/>
        <p:txBody>
          <a:bodyPr/>
          <a:lstStyle/>
          <a:p>
            <a:r>
              <a:rPr lang="en-US" smtClean="0"/>
              <a:t>Copyright Jason Fitzgerald</a:t>
            </a:r>
            <a:endParaRPr lang="en-US" dirty="0"/>
          </a:p>
        </p:txBody>
      </p:sp>
      <p:sp>
        <p:nvSpPr>
          <p:cNvPr id="9" name="Content Placeholder 8"/>
          <p:cNvSpPr>
            <a:spLocks noGrp="1"/>
          </p:cNvSpPr>
          <p:nvPr>
            <p:ph idx="1"/>
          </p:nvPr>
        </p:nvSpPr>
        <p:spPr/>
        <p:txBody>
          <a:bodyPr>
            <a:normAutofit lnSpcReduction="10000"/>
          </a:bodyPr>
          <a:lstStyle/>
          <a:p>
            <a:r>
              <a:rPr lang="en-US" dirty="0" smtClean="0"/>
              <a:t>Skill Termination</a:t>
            </a:r>
          </a:p>
          <a:p>
            <a:pPr lvl="1"/>
            <a:r>
              <a:rPr lang="en-US" dirty="0" smtClean="0"/>
              <a:t>Team determines your performance level is unsatisfactory compared to peers </a:t>
            </a:r>
          </a:p>
          <a:p>
            <a:pPr lvl="1"/>
            <a:endParaRPr lang="en-US" dirty="0" smtClean="0"/>
          </a:p>
          <a:p>
            <a:r>
              <a:rPr lang="en-US" dirty="0" smtClean="0"/>
              <a:t>Injury Termination</a:t>
            </a:r>
          </a:p>
          <a:p>
            <a:pPr lvl="1"/>
            <a:r>
              <a:rPr lang="en-US" dirty="0" smtClean="0"/>
              <a:t>Player not maintaining a physical condition  </a:t>
            </a:r>
          </a:p>
          <a:p>
            <a:pPr lvl="1"/>
            <a:r>
              <a:rPr lang="en-US" dirty="0" smtClean="0"/>
              <a:t>Protected in-season, but not following year</a:t>
            </a:r>
          </a:p>
          <a:p>
            <a:pPr lvl="1"/>
            <a:r>
              <a:rPr lang="en-US" dirty="0" smtClean="0"/>
              <a:t>Minimal injury protection for multi year injuries</a:t>
            </a:r>
          </a:p>
          <a:p>
            <a:pPr lvl="1"/>
            <a:endParaRPr lang="en-US" dirty="0" smtClean="0"/>
          </a:p>
          <a:p>
            <a:r>
              <a:rPr lang="en-US" dirty="0" smtClean="0"/>
              <a:t>Salary Cap Termination</a:t>
            </a:r>
          </a:p>
          <a:p>
            <a:pPr lvl="1"/>
            <a:r>
              <a:rPr lang="en-US" dirty="0" smtClean="0"/>
              <a:t>Team needs cap room to sign who they feel are better players</a:t>
            </a:r>
          </a:p>
        </p:txBody>
      </p:sp>
    </p:spTree>
  </p:cSld>
  <p:clrMapOvr>
    <a:masterClrMapping/>
  </p:clrMapOvr>
  <mc:AlternateContent xmlns:mc="http://schemas.openxmlformats.org/markup-compatibility/2006">
    <mc:Choice xmlns:p14="http://schemas.microsoft.com/office/powerpoint/2010/main" xmlns="" Requires="p14">
      <p:transition spd="slow" p14:dur="2000" advTm="236548"/>
    </mc:Choice>
    <mc:Fallback>
      <p:transition spd="slow" advTm="236548"/>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1569</TotalTime>
  <Words>2029</Words>
  <Application>Microsoft Office PowerPoint</Application>
  <PresentationFormat>On-screen Show (4:3)</PresentationFormat>
  <Paragraphs>598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Caponomics 101</vt:lpstr>
      <vt:lpstr>What Salary is in a NFL Contract</vt:lpstr>
      <vt:lpstr>Paragraph 5 Salary</vt:lpstr>
      <vt:lpstr>Minimum Salary</vt:lpstr>
      <vt:lpstr>Credited Seasons</vt:lpstr>
      <vt:lpstr>Split Salaries</vt:lpstr>
      <vt:lpstr>Minimum salary levels</vt:lpstr>
      <vt:lpstr>Guarantees</vt:lpstr>
      <vt:lpstr>Basics of protected terminations</vt:lpstr>
      <vt:lpstr>Conditional Guarantees</vt:lpstr>
      <vt:lpstr>Offset Language</vt:lpstr>
      <vt:lpstr>Salary Escalators/De-escalators</vt:lpstr>
      <vt:lpstr>Minimum Salary Benefit</vt:lpstr>
      <vt:lpstr>MSB Qualifiers</vt:lpstr>
      <vt:lpstr>MSB Example</vt:lpstr>
      <vt:lpstr>Prorated Bonuses</vt:lpstr>
      <vt:lpstr>Prorated bonus accounting</vt:lpstr>
      <vt:lpstr>Prorated bonus accounting</vt:lpstr>
      <vt:lpstr>Acceleration</vt:lpstr>
      <vt:lpstr>Acceleration Example</vt:lpstr>
      <vt:lpstr>Roster Bonus</vt:lpstr>
      <vt:lpstr>Reporting Bonus</vt:lpstr>
      <vt:lpstr>Workout Bonus</vt:lpstr>
      <vt:lpstr>Incentives</vt:lpstr>
      <vt:lpstr>Acceptable Incentives</vt:lpstr>
      <vt:lpstr>LTBE Cap Treatment</vt:lpstr>
      <vt:lpstr>LTBE/NLTBE Examples</vt:lpstr>
      <vt:lpstr>LTBE/NLTBE Adjustments</vt:lpstr>
      <vt:lpstr>Putting it all together</vt:lpstr>
      <vt:lpstr>Putting it all together</vt:lpstr>
      <vt:lpstr>Putting it all together</vt:lpstr>
      <vt:lpstr>Putting it all together</vt:lpstr>
      <vt:lpstr>Questions or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Caponomics 101</dc:title>
  <dc:creator>Megan</dc:creator>
  <cp:lastModifiedBy>Megan</cp:lastModifiedBy>
  <cp:revision>90</cp:revision>
  <dcterms:created xsi:type="dcterms:W3CDTF">2013-05-23T19:43:17Z</dcterms:created>
  <dcterms:modified xsi:type="dcterms:W3CDTF">2013-06-17T15:06:38Z</dcterms:modified>
</cp:coreProperties>
</file>